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926638"/>
  <p:custDataLst>
    <p:tags r:id="rId1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5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97" userDrawn="1">
          <p15:clr>
            <a:srgbClr val="A4A3A4"/>
          </p15:clr>
        </p15:guide>
        <p15:guide id="4" pos="23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F1B5B"/>
    <a:srgbClr val="584446"/>
    <a:srgbClr val="FFB2CD"/>
    <a:srgbClr val="CF90A6"/>
    <a:srgbClr val="F19524"/>
    <a:srgbClr val="35B5AF"/>
    <a:srgbClr val="DD005C"/>
    <a:srgbClr val="F18B2E"/>
    <a:srgbClr val="F18B24"/>
    <a:srgbClr val="463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/>
    <p:restoredTop sz="94694"/>
  </p:normalViewPr>
  <p:slideViewPr>
    <p:cSldViewPr snapToGrid="0">
      <p:cViewPr varScale="1">
        <p:scale>
          <a:sx n="69" d="100"/>
          <a:sy n="69" d="100"/>
        </p:scale>
        <p:origin x="1194" y="60"/>
      </p:cViewPr>
      <p:guideLst>
        <p:guide orient="horz" pos="2795"/>
        <p:guide pos="2880"/>
        <p:guide orient="horz" pos="1797"/>
        <p:guide pos="23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EE169D38-8CFD-4116-B31C-AA2F750CBC31}" type="datetime1">
              <a:rPr lang="fr-FR"/>
              <a:pPr>
                <a:defRPr/>
              </a:pPr>
              <a:t>19/11/2019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A0A04A29-2699-433E-B574-FC6CF2168C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7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02BFEDF-7476-4F85-8320-E245A237B22E}" type="datetime1">
              <a:rPr lang="fr-FR"/>
              <a:pPr>
                <a:defRPr/>
              </a:pPr>
              <a:t>19/11/2019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480" y="4714876"/>
            <a:ext cx="5487041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7F0386F-545A-46BA-93EC-16A24B21A4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821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début">
    <p:bg>
      <p:bgPr>
        <a:solidFill>
          <a:srgbClr val="F9D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AEA287DB-ED5C-D141-831F-D90FBB017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78405" y="219664"/>
            <a:ext cx="3473326" cy="9053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8405" y="1125042"/>
            <a:ext cx="3473326" cy="71558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2000" baseline="0">
                <a:solidFill>
                  <a:srgbClr val="58444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08FE00-04AF-AD42-BDC0-370AD848B669}"/>
              </a:ext>
            </a:extLst>
          </p:cNvPr>
          <p:cNvSpPr txBox="1"/>
          <p:nvPr userDrawn="1"/>
        </p:nvSpPr>
        <p:spPr>
          <a:xfrm>
            <a:off x="616226" y="805070"/>
            <a:ext cx="0" cy="0"/>
          </a:xfrm>
          <a:prstGeom prst="rect">
            <a:avLst/>
          </a:prstGeom>
          <a:noFill/>
        </p:spPr>
        <p:txBody>
          <a:bodyPr wrap="none" numCol="2" spcCol="360000" rtlCol="0">
            <a:no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C862A3-8CD1-C440-A090-CD7A09F879E9}"/>
              </a:ext>
            </a:extLst>
          </p:cNvPr>
          <p:cNvSpPr txBox="1"/>
          <p:nvPr userDrawn="1"/>
        </p:nvSpPr>
        <p:spPr>
          <a:xfrm>
            <a:off x="10131552" y="5907024"/>
            <a:ext cx="0" cy="0"/>
          </a:xfrm>
          <a:prstGeom prst="rect">
            <a:avLst/>
          </a:prstGeom>
          <a:noFill/>
        </p:spPr>
        <p:txBody>
          <a:bodyPr wrap="none" numCol="2" spcCol="360000" rtlCol="0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11556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BF95C4EA-18A7-4B32-8714-D520A1D4990A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720284" y="1439333"/>
            <a:ext cx="8227163" cy="4077899"/>
          </a:xfrm>
          <a:prstGeom prst="rect">
            <a:avLst/>
          </a:prstGeom>
        </p:spPr>
        <p:txBody>
          <a:bodyPr/>
          <a:lstStyle>
            <a:lvl1pPr marL="0" indent="-180000">
              <a:spcBef>
                <a:spcPts val="600"/>
              </a:spcBef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20000" y="311451"/>
            <a:ext cx="8424000" cy="51035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1800" b="1" cap="all" baseline="0">
                <a:solidFill>
                  <a:srgbClr val="35B5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75BC2699-39A0-A948-9DFC-735BB5DDABFE}"/>
              </a:ext>
            </a:extLst>
          </p:cNvPr>
          <p:cNvCxnSpPr>
            <a:cxnSpLocks/>
          </p:cNvCxnSpPr>
          <p:nvPr userDrawn="1"/>
        </p:nvCxnSpPr>
        <p:spPr>
          <a:xfrm>
            <a:off x="810228" y="934977"/>
            <a:ext cx="8333772" cy="0"/>
          </a:xfrm>
          <a:prstGeom prst="line">
            <a:avLst/>
          </a:prstGeom>
          <a:ln w="19050">
            <a:solidFill>
              <a:srgbClr val="35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ED63DA9-96DF-B24B-84CB-C3AAC3A43593}"/>
              </a:ext>
            </a:extLst>
          </p:cNvPr>
          <p:cNvSpPr/>
          <p:nvPr userDrawn="1"/>
        </p:nvSpPr>
        <p:spPr>
          <a:xfrm>
            <a:off x="0" y="6579475"/>
            <a:ext cx="9144000" cy="278525"/>
          </a:xfrm>
          <a:prstGeom prst="rect">
            <a:avLst/>
          </a:prstGeom>
          <a:solidFill>
            <a:srgbClr val="CF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3160713" y="6603466"/>
            <a:ext cx="847725" cy="222250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4833938" y="6603466"/>
            <a:ext cx="4195762" cy="21748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374582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 txBox="1">
            <a:spLocks/>
          </p:cNvSpPr>
          <p:nvPr/>
        </p:nvSpPr>
        <p:spPr>
          <a:xfrm>
            <a:off x="4102100" y="6367463"/>
            <a:ext cx="482600" cy="301625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algn="r">
              <a:defRPr/>
            </a:pPr>
            <a:fld id="{4F4472BE-A8B9-4827-928D-92D617A8745A}" type="slidenum">
              <a:rPr lang="fr-FR" sz="900" smtClean="0">
                <a:solidFill>
                  <a:schemeClr val="bg1"/>
                </a:solidFill>
                <a:latin typeface="Arial" charset="0"/>
                <a:cs typeface="Arial" charset="0"/>
              </a:rPr>
              <a:pPr algn="r">
                <a:defRPr/>
              </a:pPr>
              <a:t>‹N°›</a:t>
            </a:fld>
            <a:endParaRPr lang="fr-FR" sz="9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121106" y="3429000"/>
            <a:ext cx="6400800" cy="10715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046224" y="1923868"/>
            <a:ext cx="7475682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160713" y="6438900"/>
            <a:ext cx="847725" cy="222250"/>
          </a:xfrm>
        </p:spPr>
        <p:txBody>
          <a:bodyPr/>
          <a:lstStyle>
            <a:lvl1pPr>
              <a:defRPr sz="800" b="1"/>
            </a:lvl1pPr>
          </a:lstStyle>
          <a:p>
            <a:pPr>
              <a:defRPr/>
            </a:pPr>
            <a:fld id="{87B8BACA-D0AC-4064-A02F-9E4F3DFA44B4}" type="datetime1">
              <a:rPr lang="fr-FR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833938" y="6438900"/>
            <a:ext cx="4195762" cy="217488"/>
          </a:xfrm>
        </p:spPr>
        <p:txBody>
          <a:bodyPr/>
          <a:lstStyle>
            <a:lvl1pPr algn="r">
              <a:defRPr sz="900"/>
            </a:lvl1pPr>
          </a:lstStyle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372037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12F914-94C2-2E40-9C5B-E0FC892A38DA}"/>
              </a:ext>
            </a:extLst>
          </p:cNvPr>
          <p:cNvSpPr/>
          <p:nvPr userDrawn="1"/>
        </p:nvSpPr>
        <p:spPr>
          <a:xfrm>
            <a:off x="0" y="6579475"/>
            <a:ext cx="9144000" cy="278525"/>
          </a:xfrm>
          <a:prstGeom prst="rect">
            <a:avLst/>
          </a:prstGeom>
          <a:solidFill>
            <a:srgbClr val="CF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Graphique 7"/>
          <p:cNvGraphicFramePr>
            <a:graphicFrameLocks/>
          </p:cNvGraphicFramePr>
          <p:nvPr/>
        </p:nvGraphicFramePr>
        <p:xfrm>
          <a:off x="1473200" y="2619375"/>
          <a:ext cx="61976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r:id="rId3" imgW="6194073" imgH="3438442" progId="Excel.Chart.8">
                  <p:embed/>
                </p:oleObj>
              </mc:Choice>
              <mc:Fallback>
                <p:oleObj r:id="rId3" imgW="6194073" imgH="343844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2619375"/>
                        <a:ext cx="61976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014002" y="2003310"/>
            <a:ext cx="8060872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F19524"/>
              </a:buClr>
              <a:buFont typeface="Wingdings" pitchFamily="2" charset="2"/>
              <a:buChar char="§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1008404" y="2428868"/>
            <a:ext cx="8066470" cy="3571900"/>
          </a:xfrm>
          <a:prstGeom prst="rect">
            <a:avLst/>
          </a:prstGeom>
        </p:spPr>
        <p:txBody>
          <a:bodyPr/>
          <a:lstStyle>
            <a:lvl1pPr marL="1588" indent="-1588" algn="just">
              <a:buFont typeface="Arial" pitchFamily="34" charset="0"/>
              <a:buNone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0AD9211-7176-1443-8C98-C0E57431A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1451"/>
            <a:ext cx="8424000" cy="51035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1800" b="1" cap="all" baseline="0">
                <a:solidFill>
                  <a:srgbClr val="35B5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C810EC8-0915-7D4B-BB01-9DB79DFD4AB2}"/>
              </a:ext>
            </a:extLst>
          </p:cNvPr>
          <p:cNvCxnSpPr>
            <a:cxnSpLocks/>
          </p:cNvCxnSpPr>
          <p:nvPr userDrawn="1"/>
        </p:nvCxnSpPr>
        <p:spPr>
          <a:xfrm>
            <a:off x="810228" y="934977"/>
            <a:ext cx="8333772" cy="0"/>
          </a:xfrm>
          <a:prstGeom prst="line">
            <a:avLst/>
          </a:prstGeom>
          <a:ln w="19050">
            <a:solidFill>
              <a:srgbClr val="35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e la date 3">
            <a:extLst>
              <a:ext uri="{FF2B5EF4-FFF2-40B4-BE49-F238E27FC236}">
                <a16:creationId xmlns:a16="http://schemas.microsoft.com/office/drawing/2014/main" id="{F2528268-CE6E-6F4E-B7D1-5DB23793601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60713" y="6603466"/>
            <a:ext cx="847725" cy="222250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6E33102-EC8B-2941-B4AF-4158191470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833938" y="6603466"/>
            <a:ext cx="4195762" cy="21748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12653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34E2CE-3E07-1C4A-924D-E1EAD8F7BDBC}"/>
              </a:ext>
            </a:extLst>
          </p:cNvPr>
          <p:cNvSpPr/>
          <p:nvPr userDrawn="1"/>
        </p:nvSpPr>
        <p:spPr>
          <a:xfrm>
            <a:off x="0" y="6579475"/>
            <a:ext cx="9144000" cy="278525"/>
          </a:xfrm>
          <a:prstGeom prst="rect">
            <a:avLst/>
          </a:prstGeom>
          <a:solidFill>
            <a:srgbClr val="CF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600200"/>
            <a:ext cx="8443914" cy="4165600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CA84D4C-0264-1347-8844-CE7D286E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1451"/>
            <a:ext cx="8424000" cy="51035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1800" b="1" cap="all" baseline="0">
                <a:solidFill>
                  <a:srgbClr val="35B5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98B420E-09DB-6147-92D8-DCA0EC2AC7E3}"/>
              </a:ext>
            </a:extLst>
          </p:cNvPr>
          <p:cNvCxnSpPr>
            <a:cxnSpLocks/>
          </p:cNvCxnSpPr>
          <p:nvPr userDrawn="1"/>
        </p:nvCxnSpPr>
        <p:spPr>
          <a:xfrm>
            <a:off x="810228" y="934977"/>
            <a:ext cx="8333772" cy="0"/>
          </a:xfrm>
          <a:prstGeom prst="line">
            <a:avLst/>
          </a:prstGeom>
          <a:ln w="19050">
            <a:solidFill>
              <a:srgbClr val="35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72C72136-46D4-8F46-938F-CA92C22922B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60713" y="6603466"/>
            <a:ext cx="847725" cy="222250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B2C0E9C9-A6BC-DC4F-A1AD-D1889F75BEF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833938" y="6603466"/>
            <a:ext cx="4195762" cy="21748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3724640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128C81-E2D1-044E-8FE3-394B530B9CB0}"/>
              </a:ext>
            </a:extLst>
          </p:cNvPr>
          <p:cNvSpPr/>
          <p:nvPr userDrawn="1"/>
        </p:nvSpPr>
        <p:spPr>
          <a:xfrm>
            <a:off x="0" y="6579475"/>
            <a:ext cx="9144000" cy="278525"/>
          </a:xfrm>
          <a:prstGeom prst="rect">
            <a:avLst/>
          </a:prstGeom>
          <a:solidFill>
            <a:srgbClr val="CF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20000" y="1120877"/>
            <a:ext cx="8443914" cy="4644923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A2A8E02-2469-874F-BB11-444E95613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11451"/>
            <a:ext cx="8424000" cy="51035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1800" b="1" cap="all" baseline="0">
                <a:solidFill>
                  <a:srgbClr val="35B5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8CD9331-9B6C-D64E-A335-B89BFFCDD85F}"/>
              </a:ext>
            </a:extLst>
          </p:cNvPr>
          <p:cNvCxnSpPr>
            <a:cxnSpLocks/>
          </p:cNvCxnSpPr>
          <p:nvPr userDrawn="1"/>
        </p:nvCxnSpPr>
        <p:spPr>
          <a:xfrm>
            <a:off x="810228" y="934977"/>
            <a:ext cx="8333772" cy="0"/>
          </a:xfrm>
          <a:prstGeom prst="line">
            <a:avLst/>
          </a:prstGeom>
          <a:ln w="19050">
            <a:solidFill>
              <a:srgbClr val="35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84FCEE45-BF52-4848-92BC-893194191F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60713" y="6603466"/>
            <a:ext cx="847725" cy="222250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B0D96C09-472B-9D4E-9A93-2065CD310D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833938" y="6603466"/>
            <a:ext cx="4195762" cy="21748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39926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vec titre + sous-titre +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CFC31B8-F5C3-CC4C-B06E-86557860B20B}"/>
              </a:ext>
            </a:extLst>
          </p:cNvPr>
          <p:cNvSpPr/>
          <p:nvPr userDrawn="1"/>
        </p:nvSpPr>
        <p:spPr>
          <a:xfrm>
            <a:off x="0" y="6579475"/>
            <a:ext cx="9144000" cy="278525"/>
          </a:xfrm>
          <a:prstGeom prst="rect">
            <a:avLst/>
          </a:prstGeom>
          <a:solidFill>
            <a:srgbClr val="CF1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20000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180000"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720000" y="2019288"/>
            <a:ext cx="3946004" cy="38027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-180000">
              <a:spcBef>
                <a:spcPts val="600"/>
              </a:spcBef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3"/>
          </p:nvPr>
        </p:nvSpPr>
        <p:spPr>
          <a:xfrm>
            <a:off x="4862556" y="2019288"/>
            <a:ext cx="3928831" cy="380274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-180000">
              <a:spcBef>
                <a:spcPts val="600"/>
              </a:spcBef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9524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9E1D9FA-0076-E54D-BECA-C7C78337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11451"/>
            <a:ext cx="8424000" cy="510352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algn="l">
              <a:defRPr sz="1800" b="1" cap="all" baseline="0">
                <a:solidFill>
                  <a:srgbClr val="35B5A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B315EE0-7770-2346-9005-D81DA0684C93}"/>
              </a:ext>
            </a:extLst>
          </p:cNvPr>
          <p:cNvCxnSpPr>
            <a:cxnSpLocks/>
          </p:cNvCxnSpPr>
          <p:nvPr userDrawn="1"/>
        </p:nvCxnSpPr>
        <p:spPr>
          <a:xfrm>
            <a:off x="810228" y="934977"/>
            <a:ext cx="8333772" cy="0"/>
          </a:xfrm>
          <a:prstGeom prst="line">
            <a:avLst/>
          </a:prstGeom>
          <a:ln w="19050">
            <a:solidFill>
              <a:srgbClr val="35B5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388717E4-C190-3A46-87F1-9DC15F839C3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160713" y="6603466"/>
            <a:ext cx="847725" cy="222250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FC596397-5D16-A049-9E31-B1FFA3D3ED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833938" y="6603466"/>
            <a:ext cx="4195762" cy="217488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</p:spTree>
    <p:extLst>
      <p:ext uri="{BB962C8B-B14F-4D97-AF65-F5344CB8AC3E}">
        <p14:creationId xmlns:p14="http://schemas.microsoft.com/office/powerpoint/2010/main" val="226361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6E4CC5E-21CE-624B-9F15-F2943499A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A39F711-3D75-6045-BDBA-6FCA4708B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8405" y="219664"/>
            <a:ext cx="3473326" cy="90537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20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499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15913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6CF496-B027-4983-AAE5-1596A94E504E}" type="datetime1">
              <a:rPr lang="fr-FR"/>
              <a:pPr>
                <a:defRPr/>
              </a:pPr>
              <a:t>19/11/2019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73163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  <p:pic>
        <p:nvPicPr>
          <p:cNvPr id="1028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24625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7735888" y="6265863"/>
            <a:ext cx="0" cy="5921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03D638-ACDD-9644-8623-225B0DF49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701A33-7A4A-214D-99FE-7936770D3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405" y="439583"/>
            <a:ext cx="3473326" cy="905378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fr-FR" sz="1800" spc="-5" dirty="0"/>
              <a:t>OUVRONS LE CHANTIER </a:t>
            </a:r>
            <a:br>
              <a:rPr lang="fr-FR" sz="1800" spc="-5" dirty="0"/>
            </a:br>
            <a:r>
              <a:rPr lang="fr-FR" sz="1800" spc="-5" dirty="0"/>
              <a:t>DES SALARIÉS AIDANTS </a:t>
            </a:r>
            <a:br>
              <a:rPr lang="fr-FR" sz="1800" spc="-5" dirty="0"/>
            </a:br>
            <a:r>
              <a:rPr lang="fr-FR" sz="1800" spc="-5" dirty="0"/>
              <a:t>DANS NOTRE ENTREPRISE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8380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762A08D-FE4E-4543-AD01-E867F7E29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 PROCHE AIDANT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8FC7C1-31BB-BC4D-8609-D9D3082709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6F63EE-CD65-ED48-8D27-734E747C20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A7752A88-874B-6340-82FE-B06006877C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720725" y="1525635"/>
            <a:ext cx="3851275" cy="1775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5080" indent="-285750">
              <a:spcBef>
                <a:spcPts val="100"/>
              </a:spcBef>
            </a:pPr>
            <a:r>
              <a:rPr lang="fr-FR" sz="1300" spc="-5" dirty="0">
                <a:solidFill>
                  <a:srgbClr val="F19524"/>
                </a:solidFill>
                <a:latin typeface="+mn-lt"/>
                <a:cs typeface="Calibri"/>
              </a:rPr>
              <a:t>Le </a:t>
            </a:r>
            <a:r>
              <a:rPr lang="fr-FR" sz="1300" spc="-10" dirty="0">
                <a:solidFill>
                  <a:srgbClr val="F19524"/>
                </a:solidFill>
                <a:latin typeface="+mn-lt"/>
                <a:cs typeface="Calibri"/>
              </a:rPr>
              <a:t>proche </a:t>
            </a:r>
            <a:r>
              <a:rPr lang="fr-FR" sz="1300" spc="-5" dirty="0">
                <a:solidFill>
                  <a:srgbClr val="F19524"/>
                </a:solidFill>
                <a:latin typeface="+mn-lt"/>
                <a:cs typeface="Calibri"/>
              </a:rPr>
              <a:t>aidant </a:t>
            </a:r>
            <a:r>
              <a:rPr lang="fr-FR" sz="1300" b="0" spc="-10" dirty="0">
                <a:solidFill>
                  <a:srgbClr val="584446"/>
                </a:solidFill>
                <a:latin typeface="+mn-lt"/>
                <a:cs typeface="Calibri"/>
              </a:rPr>
              <a:t>est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 la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personne 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non </a:t>
            </a:r>
            <a:r>
              <a:rPr lang="fr-FR" sz="1300" b="0" spc="-10" dirty="0">
                <a:solidFill>
                  <a:srgbClr val="584446"/>
                </a:solidFill>
                <a:latin typeface="+mn-lt"/>
                <a:cs typeface="Calibri"/>
              </a:rPr>
              <a:t>professionnelle 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qui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vient 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en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aide 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à </a:t>
            </a:r>
            <a:r>
              <a:rPr lang="fr-FR" sz="1300" b="0" spc="-10" dirty="0">
                <a:solidFill>
                  <a:srgbClr val="584446"/>
                </a:solidFill>
                <a:latin typeface="+mn-lt"/>
                <a:cs typeface="Calibri"/>
              </a:rPr>
              <a:t>titre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principal, pour partie ou </a:t>
            </a:r>
            <a:r>
              <a:rPr lang="fr-FR" sz="1300" b="0" spc="-10" dirty="0">
                <a:solidFill>
                  <a:srgbClr val="584446"/>
                </a:solidFill>
                <a:latin typeface="+mn-lt"/>
                <a:cs typeface="Calibri"/>
              </a:rPr>
              <a:t>totalement, 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à une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personne dépendante 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de son </a:t>
            </a:r>
            <a:r>
              <a:rPr lang="fr-FR" sz="1300" b="0" spc="-15" dirty="0">
                <a:solidFill>
                  <a:srgbClr val="584446"/>
                </a:solidFill>
                <a:latin typeface="+mn-lt"/>
                <a:cs typeface="Calibri"/>
              </a:rPr>
              <a:t>entourage,</a:t>
            </a:r>
            <a:r>
              <a:rPr lang="fr-FR" sz="1300" b="0" spc="-14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br>
              <a:rPr lang="fr-FR" sz="1300" b="0" spc="-140" dirty="0">
                <a:solidFill>
                  <a:srgbClr val="584446"/>
                </a:solidFill>
                <a:latin typeface="+mn-lt"/>
                <a:cs typeface="Calibri"/>
              </a:rPr>
            </a:b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pour les </a:t>
            </a:r>
            <a:r>
              <a:rPr lang="fr-FR" sz="1300" b="0" spc="-10" dirty="0">
                <a:solidFill>
                  <a:srgbClr val="584446"/>
                </a:solidFill>
                <a:latin typeface="+mn-lt"/>
                <a:cs typeface="Calibri"/>
              </a:rPr>
              <a:t>activités </a:t>
            </a:r>
            <a:r>
              <a:rPr lang="fr-FR" sz="1300" b="0" dirty="0">
                <a:solidFill>
                  <a:srgbClr val="584446"/>
                </a:solidFill>
                <a:latin typeface="+mn-lt"/>
                <a:cs typeface="Calibri"/>
              </a:rPr>
              <a:t>de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la vie</a:t>
            </a:r>
            <a:r>
              <a:rPr lang="fr-FR" sz="1300" b="0" spc="4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quotidienne</a:t>
            </a:r>
            <a:endParaRPr lang="fr-FR" sz="1300" b="0" dirty="0">
              <a:solidFill>
                <a:srgbClr val="584446"/>
              </a:solidFill>
              <a:latin typeface="+mn-lt"/>
              <a:cs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427FFC-4D5D-C14D-AD74-A3C8FA448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085" y="1179312"/>
            <a:ext cx="3575025" cy="2468384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09DCA06C-04F4-5D42-96CC-3829B59485E4}"/>
              </a:ext>
            </a:extLst>
          </p:cNvPr>
          <p:cNvGrpSpPr/>
          <p:nvPr/>
        </p:nvGrpSpPr>
        <p:grpSpPr>
          <a:xfrm>
            <a:off x="796723" y="3899337"/>
            <a:ext cx="3487577" cy="2229205"/>
            <a:chOff x="749355" y="3899337"/>
            <a:chExt cx="3487577" cy="2229205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65F32FA-28D8-6E48-81DA-0DD4E97D5A04}"/>
                </a:ext>
              </a:extLst>
            </p:cNvPr>
            <p:cNvSpPr/>
            <p:nvPr/>
          </p:nvSpPr>
          <p:spPr>
            <a:xfrm>
              <a:off x="749355" y="3899337"/>
              <a:ext cx="3487577" cy="2229205"/>
            </a:xfrm>
            <a:prstGeom prst="roundRect">
              <a:avLst/>
            </a:prstGeom>
            <a:solidFill>
              <a:srgbClr val="CF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7D6F5BC2-91DB-6D40-82CE-02BBD57179AB}"/>
                </a:ext>
              </a:extLst>
            </p:cNvPr>
            <p:cNvSpPr txBox="1"/>
            <p:nvPr/>
          </p:nvSpPr>
          <p:spPr>
            <a:xfrm>
              <a:off x="880916" y="4507047"/>
              <a:ext cx="3224453" cy="12131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54965" marR="5080" indent="-342900">
                <a:lnSpc>
                  <a:spcPct val="100000"/>
                </a:lnSpc>
                <a:spcBef>
                  <a:spcPts val="100"/>
                </a:spcBef>
                <a:buFont typeface="Wingdings" pitchFamily="2" charset="2"/>
                <a:buChar char="§"/>
                <a:tabLst>
                  <a:tab pos="354965" algn="l"/>
                  <a:tab pos="355600" algn="l"/>
                </a:tabLst>
              </a:pPr>
              <a:r>
                <a:rPr sz="1300" b="1" dirty="0">
                  <a:solidFill>
                    <a:schemeClr val="bg1"/>
                  </a:solidFill>
                  <a:latin typeface="+mn-lt"/>
                  <a:cs typeface="Calibri"/>
                </a:rPr>
                <a:t>8 à </a:t>
              </a:r>
              <a:r>
                <a:rPr sz="1300" b="1" spc="-5" dirty="0">
                  <a:solidFill>
                    <a:schemeClr val="bg1"/>
                  </a:solidFill>
                  <a:latin typeface="+mn-lt"/>
                  <a:cs typeface="Calibri"/>
                </a:rPr>
                <a:t>10 millions 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de </a:t>
              </a:r>
              <a:r>
                <a:rPr sz="1300" spc="-10" dirty="0">
                  <a:solidFill>
                    <a:schemeClr val="bg1"/>
                  </a:solidFill>
                  <a:latin typeface="+mn-lt"/>
                  <a:cs typeface="Calibri"/>
                </a:rPr>
                <a:t>proches </a:t>
              </a:r>
              <a:r>
                <a:rPr sz="1300" spc="-5" dirty="0" err="1">
                  <a:solidFill>
                    <a:schemeClr val="bg1"/>
                  </a:solidFill>
                  <a:latin typeface="+mn-lt"/>
                  <a:cs typeface="Calibri"/>
                </a:rPr>
                <a:t>aidants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 </a:t>
              </a:r>
              <a:br>
                <a:rPr lang="fr-FR" sz="1300" spc="-5" dirty="0">
                  <a:solidFill>
                    <a:schemeClr val="bg1"/>
                  </a:solidFill>
                  <a:latin typeface="+mn-lt"/>
                  <a:cs typeface="Calibri"/>
                </a:rPr>
              </a:br>
              <a:r>
                <a:rPr sz="1300" spc="-5" dirty="0" err="1">
                  <a:solidFill>
                    <a:schemeClr val="bg1"/>
                  </a:solidFill>
                  <a:latin typeface="+mn-lt"/>
                  <a:cs typeface="Calibri"/>
                </a:rPr>
                <a:t>en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 </a:t>
              </a:r>
              <a:r>
                <a:rPr sz="1300" spc="-10" dirty="0">
                  <a:solidFill>
                    <a:schemeClr val="bg1"/>
                  </a:solidFill>
                  <a:latin typeface="+mn-lt"/>
                  <a:cs typeface="Calibri"/>
                </a:rPr>
                <a:t>France</a:t>
              </a:r>
              <a:endParaRPr sz="1300" dirty="0">
                <a:solidFill>
                  <a:schemeClr val="bg1"/>
                </a:solidFill>
                <a:latin typeface="+mn-lt"/>
                <a:cs typeface="Calibri"/>
              </a:endParaRPr>
            </a:p>
            <a:p>
              <a:pPr marL="354965" marR="493395" indent="-342900">
                <a:lnSpc>
                  <a:spcPct val="100000"/>
                </a:lnSpc>
                <a:buFont typeface="Wingdings" pitchFamily="2" charset="2"/>
                <a:buChar char="§"/>
                <a:tabLst>
                  <a:tab pos="354965" algn="l"/>
                  <a:tab pos="355600" algn="l"/>
                </a:tabLst>
              </a:pPr>
              <a:r>
                <a:rPr sz="1300" b="1" dirty="0">
                  <a:solidFill>
                    <a:schemeClr val="bg1"/>
                  </a:solidFill>
                  <a:latin typeface="+mn-lt"/>
                  <a:cs typeface="Calibri"/>
                </a:rPr>
                <a:t>1 </a:t>
              </a:r>
              <a:r>
                <a:rPr sz="1300" b="1" spc="-5" dirty="0">
                  <a:solidFill>
                    <a:schemeClr val="bg1"/>
                  </a:solidFill>
                  <a:latin typeface="+mn-lt"/>
                  <a:cs typeface="Calibri"/>
                </a:rPr>
                <a:t>actif sur 2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, </a:t>
              </a:r>
              <a:r>
                <a:rPr sz="1300" dirty="0">
                  <a:solidFill>
                    <a:schemeClr val="bg1"/>
                  </a:solidFill>
                  <a:latin typeface="+mn-lt"/>
                  <a:cs typeface="Calibri"/>
                </a:rPr>
                <a:t>soit 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20 </a:t>
              </a:r>
              <a:r>
                <a:rPr sz="1300" dirty="0" err="1">
                  <a:solidFill>
                    <a:schemeClr val="bg1"/>
                  </a:solidFill>
                  <a:latin typeface="+mn-lt"/>
                  <a:cs typeface="Calibri"/>
                </a:rPr>
                <a:t>à</a:t>
              </a:r>
              <a:r>
                <a:rPr sz="1300" dirty="0">
                  <a:solidFill>
                    <a:schemeClr val="bg1"/>
                  </a:solidFill>
                  <a:latin typeface="+mn-lt"/>
                  <a:cs typeface="Calibri"/>
                </a:rPr>
                <a:t> 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25</a:t>
              </a:r>
              <a:r>
                <a:rPr lang="fr-FR" sz="1300" spc="-5" dirty="0">
                  <a:solidFill>
                    <a:schemeClr val="bg1"/>
                  </a:solidFill>
                  <a:latin typeface="+mn-lt"/>
                  <a:cs typeface="Calibri"/>
                </a:rPr>
                <a:t> 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% </a:t>
              </a:r>
              <a:br>
                <a:rPr lang="fr-FR" sz="1300" spc="-5" dirty="0">
                  <a:solidFill>
                    <a:schemeClr val="bg1"/>
                  </a:solidFill>
                  <a:latin typeface="+mn-lt"/>
                  <a:cs typeface="Calibri"/>
                </a:rPr>
              </a:b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des </a:t>
              </a:r>
              <a:r>
                <a:rPr sz="1300" spc="-15" dirty="0">
                  <a:solidFill>
                    <a:schemeClr val="bg1"/>
                  </a:solidFill>
                  <a:latin typeface="+mn-lt"/>
                  <a:cs typeface="Calibri"/>
                </a:rPr>
                <a:t>effectifs </a:t>
              </a:r>
              <a:r>
                <a:rPr sz="1300" spc="-5" dirty="0">
                  <a:solidFill>
                    <a:schemeClr val="bg1"/>
                  </a:solidFill>
                  <a:latin typeface="+mn-lt"/>
                  <a:cs typeface="Calibri"/>
                </a:rPr>
                <a:t>dans</a:t>
              </a:r>
              <a:r>
                <a:rPr sz="1300" spc="10" dirty="0">
                  <a:solidFill>
                    <a:schemeClr val="bg1"/>
                  </a:solidFill>
                  <a:latin typeface="+mn-lt"/>
                  <a:cs typeface="Calibri"/>
                </a:rPr>
                <a:t> </a:t>
              </a:r>
              <a:r>
                <a:rPr sz="1300" spc="-15" dirty="0">
                  <a:solidFill>
                    <a:schemeClr val="bg1"/>
                  </a:solidFill>
                  <a:latin typeface="+mn-lt"/>
                  <a:cs typeface="Calibri"/>
                </a:rPr>
                <a:t>l’entreprise</a:t>
              </a:r>
              <a:endParaRPr sz="1300" dirty="0">
                <a:solidFill>
                  <a:schemeClr val="bg1"/>
                </a:solidFill>
                <a:latin typeface="+mn-lt"/>
                <a:cs typeface="Calibri"/>
              </a:endParaRPr>
            </a:p>
            <a:p>
              <a:pPr marL="354965" marR="459105" indent="-342900">
                <a:lnSpc>
                  <a:spcPct val="100000"/>
                </a:lnSpc>
                <a:buFont typeface="Wingdings" pitchFamily="2" charset="2"/>
                <a:buChar char="§"/>
                <a:tabLst>
                  <a:tab pos="354965" algn="l"/>
                  <a:tab pos="355600" algn="l"/>
                </a:tabLst>
              </a:pPr>
              <a:r>
                <a:rPr sz="1300" b="1" dirty="0">
                  <a:solidFill>
                    <a:schemeClr val="bg1"/>
                  </a:solidFill>
                  <a:latin typeface="+mn-lt"/>
                  <a:cs typeface="Calibri"/>
                </a:rPr>
                <a:t>De </a:t>
              </a:r>
              <a:r>
                <a:rPr sz="1300" b="1" spc="-5" dirty="0">
                  <a:solidFill>
                    <a:schemeClr val="bg1"/>
                  </a:solidFill>
                  <a:latin typeface="+mn-lt"/>
                  <a:cs typeface="Calibri"/>
                </a:rPr>
                <a:t>plus en plus de classes</a:t>
              </a:r>
              <a:r>
                <a:rPr sz="1300" b="1" spc="-5" dirty="0">
                  <a:solidFill>
                    <a:srgbClr val="FFFF00"/>
                  </a:solidFill>
                  <a:latin typeface="+mn-lt"/>
                  <a:cs typeface="Calibri"/>
                </a:rPr>
                <a:t> </a:t>
              </a:r>
              <a:r>
                <a:rPr lang="fr-FR" sz="1300" b="1" spc="-25" dirty="0">
                  <a:solidFill>
                    <a:schemeClr val="bg1"/>
                  </a:solidFill>
                  <a:latin typeface="+mn-lt"/>
                  <a:cs typeface="Calibri"/>
                </a:rPr>
                <a:t>â</a:t>
              </a:r>
              <a:r>
                <a:rPr sz="1300" b="1" spc="-25" dirty="0" err="1">
                  <a:solidFill>
                    <a:schemeClr val="bg1"/>
                  </a:solidFill>
                  <a:latin typeface="+mn-lt"/>
                  <a:cs typeface="Calibri"/>
                </a:rPr>
                <a:t>ge</a:t>
              </a:r>
              <a:r>
                <a:rPr lang="fr-FR" sz="1300" b="1" spc="-25" dirty="0">
                  <a:solidFill>
                    <a:schemeClr val="bg1"/>
                  </a:solidFill>
                  <a:latin typeface="+mn-lt"/>
                  <a:cs typeface="Calibri"/>
                </a:rPr>
                <a:t>s</a:t>
              </a:r>
              <a:r>
                <a:rPr sz="1300" b="1" spc="-25" dirty="0">
                  <a:solidFill>
                    <a:schemeClr val="bg1"/>
                  </a:solidFill>
                  <a:latin typeface="+mn-lt"/>
                  <a:cs typeface="Calibri"/>
                </a:rPr>
                <a:t> </a:t>
              </a:r>
              <a:r>
                <a:rPr sz="1300" spc="-5" dirty="0" err="1">
                  <a:solidFill>
                    <a:schemeClr val="bg1"/>
                  </a:solidFill>
                  <a:latin typeface="+mn-lt"/>
                  <a:cs typeface="Calibri"/>
                </a:rPr>
                <a:t>concernée</a:t>
              </a:r>
              <a:r>
                <a:rPr lang="fr-FR" sz="1300" spc="-5" dirty="0">
                  <a:solidFill>
                    <a:schemeClr val="bg1"/>
                  </a:solidFill>
                  <a:latin typeface="+mn-lt"/>
                  <a:cs typeface="Calibri"/>
                </a:rPr>
                <a:t>s</a:t>
              </a:r>
              <a:endParaRPr sz="1300" dirty="0">
                <a:solidFill>
                  <a:schemeClr val="bg1"/>
                </a:solidFill>
                <a:latin typeface="+mn-lt"/>
                <a:cs typeface="Calibri"/>
              </a:endParaRPr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DF100662-DFED-0740-ADF4-A6F7155E78A4}"/>
                </a:ext>
              </a:extLst>
            </p:cNvPr>
            <p:cNvSpPr txBox="1"/>
            <p:nvPr/>
          </p:nvSpPr>
          <p:spPr>
            <a:xfrm>
              <a:off x="2029208" y="4049611"/>
              <a:ext cx="924199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sz="1400" b="1" spc="-10" dirty="0">
                  <a:solidFill>
                    <a:schemeClr val="bg1"/>
                  </a:solidFill>
                  <a:latin typeface="+mn-lt"/>
                  <a:cs typeface="Calibri-BoldItalic"/>
                </a:rPr>
                <a:t>En</a:t>
              </a:r>
              <a:r>
                <a:rPr sz="1400" b="1" spc="-60" dirty="0">
                  <a:solidFill>
                    <a:schemeClr val="bg1"/>
                  </a:solidFill>
                  <a:latin typeface="+mn-lt"/>
                  <a:cs typeface="Calibri-BoldItalic"/>
                </a:rPr>
                <a:t> </a:t>
              </a:r>
              <a:r>
                <a:rPr sz="1400" b="1" spc="-10" dirty="0">
                  <a:solidFill>
                    <a:schemeClr val="bg1"/>
                  </a:solidFill>
                  <a:latin typeface="+mn-lt"/>
                  <a:cs typeface="Calibri-BoldItalic"/>
                </a:rPr>
                <a:t>France</a:t>
              </a:r>
              <a:endParaRPr sz="1400" dirty="0">
                <a:solidFill>
                  <a:schemeClr val="bg1"/>
                </a:solidFill>
                <a:latin typeface="+mn-lt"/>
                <a:cs typeface="Calibri-BoldItalic"/>
              </a:endParaRP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903BB4C3-D6ED-4D4B-803E-053D4804088E}"/>
                </a:ext>
              </a:extLst>
            </p:cNvPr>
            <p:cNvCxnSpPr/>
            <p:nvPr/>
          </p:nvCxnSpPr>
          <p:spPr>
            <a:xfrm>
              <a:off x="1027242" y="4335235"/>
              <a:ext cx="29281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62DB170-0292-6D4E-A327-0860416BF292}"/>
              </a:ext>
            </a:extLst>
          </p:cNvPr>
          <p:cNvGrpSpPr/>
          <p:nvPr/>
        </p:nvGrpSpPr>
        <p:grpSpPr>
          <a:xfrm>
            <a:off x="4562187" y="3888167"/>
            <a:ext cx="3851276" cy="2240376"/>
            <a:chOff x="4572001" y="3888167"/>
            <a:chExt cx="3851276" cy="2240376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8C92727-4B92-2C41-872C-2A43B1CD2256}"/>
                </a:ext>
              </a:extLst>
            </p:cNvPr>
            <p:cNvSpPr/>
            <p:nvPr/>
          </p:nvSpPr>
          <p:spPr>
            <a:xfrm>
              <a:off x="4572001" y="3888167"/>
              <a:ext cx="3851276" cy="2240376"/>
            </a:xfrm>
            <a:prstGeom prst="roundRect">
              <a:avLst/>
            </a:prstGeom>
            <a:solidFill>
              <a:srgbClr val="35B5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E628E8E3-2434-BC4B-B0DD-B0606539E072}"/>
                </a:ext>
              </a:extLst>
            </p:cNvPr>
            <p:cNvSpPr txBox="1"/>
            <p:nvPr/>
          </p:nvSpPr>
          <p:spPr>
            <a:xfrm>
              <a:off x="4885413" y="4549447"/>
              <a:ext cx="3224453" cy="61298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54965" marR="5080" indent="-342900">
                <a:lnSpc>
                  <a:spcPct val="100000"/>
                </a:lnSpc>
                <a:spcBef>
                  <a:spcPts val="100"/>
                </a:spcBef>
                <a:buFont typeface="Wingdings" pitchFamily="2" charset="2"/>
                <a:buChar char="§"/>
                <a:tabLst>
                  <a:tab pos="354965" algn="l"/>
                  <a:tab pos="355600" algn="l"/>
                </a:tabLst>
              </a:pPr>
              <a:r>
                <a:rPr lang="fr-FR" sz="1300" b="1" dirty="0">
                  <a:solidFill>
                    <a:schemeClr val="bg1"/>
                  </a:solidFill>
                  <a:latin typeface="+mn-lt"/>
                  <a:cs typeface="Calibri"/>
                </a:rPr>
                <a:t>À compléter : </a:t>
              </a:r>
              <a:r>
                <a:rPr lang="fr-FR" sz="1300" dirty="0">
                  <a:solidFill>
                    <a:schemeClr val="bg1"/>
                  </a:solidFill>
                  <a:latin typeface="+mn-lt"/>
                  <a:cs typeface="Calibri"/>
                </a:rPr>
                <a:t>données issues de la pyramide des âges, % hommes-femmes…</a:t>
              </a:r>
              <a:endParaRPr sz="1300" dirty="0">
                <a:solidFill>
                  <a:schemeClr val="bg1"/>
                </a:solidFill>
                <a:latin typeface="+mn-lt"/>
                <a:cs typeface="Calibri"/>
              </a:endParaRPr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18B52828-6B7B-1847-97C4-B590B957B3D8}"/>
                </a:ext>
              </a:extLst>
            </p:cNvPr>
            <p:cNvSpPr txBox="1"/>
            <p:nvPr/>
          </p:nvSpPr>
          <p:spPr>
            <a:xfrm>
              <a:off x="5459559" y="4060043"/>
              <a:ext cx="2076161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fr-FR" sz="1400" b="1" spc="-10" dirty="0">
                  <a:solidFill>
                    <a:schemeClr val="bg1"/>
                  </a:solidFill>
                  <a:latin typeface="+mn-lt"/>
                  <a:cs typeface="Calibri-BoldItalic"/>
                </a:rPr>
                <a:t>Dans notre entreprise</a:t>
              </a:r>
              <a:endParaRPr sz="1400" dirty="0">
                <a:solidFill>
                  <a:schemeClr val="bg1"/>
                </a:solidFill>
                <a:latin typeface="+mn-lt"/>
                <a:cs typeface="Calibri-BoldItalic"/>
              </a:endParaRPr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62AE7B09-E9C0-794A-B2BE-70579B811485}"/>
                </a:ext>
              </a:extLst>
            </p:cNvPr>
            <p:cNvCxnSpPr>
              <a:cxnSpLocks/>
            </p:cNvCxnSpPr>
            <p:nvPr/>
          </p:nvCxnSpPr>
          <p:spPr>
            <a:xfrm>
              <a:off x="4859703" y="4340209"/>
              <a:ext cx="327587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FFDB60AF-24E0-9041-AA88-E34D62D381C0}"/>
              </a:ext>
            </a:extLst>
          </p:cNvPr>
          <p:cNvSpPr txBox="1"/>
          <p:nvPr/>
        </p:nvSpPr>
        <p:spPr>
          <a:xfrm>
            <a:off x="2863121" y="3515193"/>
            <a:ext cx="0" cy="0"/>
          </a:xfrm>
          <a:prstGeom prst="rect">
            <a:avLst/>
          </a:prstGeom>
          <a:noFill/>
        </p:spPr>
        <p:txBody>
          <a:bodyPr wrap="none" numCol="2" spcCol="360000" rtlCol="0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4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D50880A-A490-F44A-9DCE-E5B067CA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notre entreprise est concernée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32C35-7D34-8B4B-AB39-0165FC5E3A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B98B8-7119-EE4E-AF88-9C22B91121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  <p:sp>
        <p:nvSpPr>
          <p:cNvPr id="13" name="Espace réservé du texte 1">
            <a:extLst>
              <a:ext uri="{FF2B5EF4-FFF2-40B4-BE49-F238E27FC236}">
                <a16:creationId xmlns:a16="http://schemas.microsoft.com/office/drawing/2014/main" id="{61CC0F8E-2B48-9342-B16A-C05A55F356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37024" y="1720838"/>
            <a:ext cx="2055368" cy="2557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5080" indent="0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fr-FR" sz="1400" spc="-5" dirty="0">
                <a:solidFill>
                  <a:srgbClr val="CF1B5B"/>
                </a:solidFill>
                <a:latin typeface="+mn-lt"/>
                <a:cs typeface="Calibri"/>
              </a:rPr>
              <a:t>DES IMPACTS FORTS</a:t>
            </a:r>
          </a:p>
          <a:p>
            <a:pPr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La situation de proche aidant génère des déséquilibres de vie qui peuvent avoir des répercussions fortes sur l’organisation socio-professionnelle </a:t>
            </a:r>
            <a:b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</a:b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des salariés aidants </a:t>
            </a:r>
            <a:b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</a:b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et sur leur santé</a:t>
            </a:r>
          </a:p>
        </p:txBody>
      </p:sp>
      <p:sp>
        <p:nvSpPr>
          <p:cNvPr id="38" name="Espace réservé du texte 1">
            <a:extLst>
              <a:ext uri="{FF2B5EF4-FFF2-40B4-BE49-F238E27FC236}">
                <a16:creationId xmlns:a16="http://schemas.microsoft.com/office/drawing/2014/main" id="{9E8AD862-D452-CA4C-9999-CA6C14B46DC4}"/>
              </a:ext>
            </a:extLst>
          </p:cNvPr>
          <p:cNvSpPr txBox="1">
            <a:spLocks/>
          </p:cNvSpPr>
          <p:nvPr/>
        </p:nvSpPr>
        <p:spPr bwMode="auto">
          <a:xfrm>
            <a:off x="6800087" y="1720838"/>
            <a:ext cx="2055368" cy="27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952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R="5080" indent="0">
              <a:spcBef>
                <a:spcPts val="1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 sz="1400" spc="-5" dirty="0">
                <a:solidFill>
                  <a:srgbClr val="CF1B5B"/>
                </a:solidFill>
                <a:latin typeface="+mn-lt"/>
                <a:cs typeface="Calibri"/>
              </a:rPr>
              <a:t>UN SUJET D’ACTUALITÉ</a:t>
            </a:r>
          </a:p>
          <a:p>
            <a:pPr marR="5080" indent="0">
              <a:spcBef>
                <a:spcPts val="100"/>
              </a:spcBef>
              <a:buNone/>
            </a:pP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Parallèlement, les pouvoirs publics accordent une importance grandissante à ce sujet, ce qui va se traduire par de nouvelles obligations pour l’employeur (dons de RTT, obligations au sein des accords de branches, congés…)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7949CAA-540A-2049-A1BC-6DF85210B0F3}"/>
              </a:ext>
            </a:extLst>
          </p:cNvPr>
          <p:cNvGrpSpPr/>
          <p:nvPr/>
        </p:nvGrpSpPr>
        <p:grpSpPr>
          <a:xfrm>
            <a:off x="743772" y="3963660"/>
            <a:ext cx="1822197" cy="2557266"/>
            <a:chOff x="775992" y="3841050"/>
            <a:chExt cx="2001895" cy="2809454"/>
          </a:xfrm>
        </p:grpSpPr>
        <p:sp>
          <p:nvSpPr>
            <p:cNvPr id="59" name="Larme 58">
              <a:extLst>
                <a:ext uri="{FF2B5EF4-FFF2-40B4-BE49-F238E27FC236}">
                  <a16:creationId xmlns:a16="http://schemas.microsoft.com/office/drawing/2014/main" id="{4E482757-6608-C941-85EB-E888FE631AE8}"/>
                </a:ext>
              </a:extLst>
            </p:cNvPr>
            <p:cNvSpPr/>
            <p:nvPr/>
          </p:nvSpPr>
          <p:spPr>
            <a:xfrm>
              <a:off x="887581" y="4425497"/>
              <a:ext cx="1717544" cy="1717544"/>
            </a:xfrm>
            <a:prstGeom prst="teardrop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76DB046D-DB16-9E47-B6B0-154392094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2" y="3841050"/>
              <a:ext cx="2001895" cy="2809454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C2911BEE-7EA5-9540-97E0-6ADE56046856}"/>
              </a:ext>
            </a:extLst>
          </p:cNvPr>
          <p:cNvSpPr/>
          <p:nvPr/>
        </p:nvSpPr>
        <p:spPr>
          <a:xfrm>
            <a:off x="3414792" y="1711518"/>
            <a:ext cx="2314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lvl="0">
              <a:spcBef>
                <a:spcPts val="100"/>
              </a:spcBef>
              <a:spcAft>
                <a:spcPts val="60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UN CYCLE EN RUPTURE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AC7C15A-3332-F84A-868D-4B97508A3085}"/>
              </a:ext>
            </a:extLst>
          </p:cNvPr>
          <p:cNvGrpSpPr/>
          <p:nvPr/>
        </p:nvGrpSpPr>
        <p:grpSpPr>
          <a:xfrm>
            <a:off x="2487086" y="2318051"/>
            <a:ext cx="4195763" cy="2379152"/>
            <a:chOff x="2304099" y="2643436"/>
            <a:chExt cx="4274866" cy="2379152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63A40951-CAFC-C34E-85E3-30435090C78E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4451494" y="3029927"/>
              <a:ext cx="0" cy="9175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54EE7EC-9D08-1C47-88C8-1D530280BE3B}"/>
                </a:ext>
              </a:extLst>
            </p:cNvPr>
            <p:cNvSpPr/>
            <p:nvPr/>
          </p:nvSpPr>
          <p:spPr>
            <a:xfrm>
              <a:off x="2997842" y="2791413"/>
              <a:ext cx="3020857" cy="2060505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2E334937-03C5-8743-A88C-B1143FE63B4D}"/>
                </a:ext>
              </a:extLst>
            </p:cNvPr>
            <p:cNvSpPr/>
            <p:nvPr/>
          </p:nvSpPr>
          <p:spPr>
            <a:xfrm>
              <a:off x="3808943" y="2644683"/>
              <a:ext cx="1285102" cy="423776"/>
            </a:xfrm>
            <a:prstGeom prst="roundRect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000" dirty="0">
                  <a:solidFill>
                    <a:srgbClr val="584446"/>
                  </a:solidFill>
                </a:rPr>
                <a:t>Onde de choc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14804692-455D-8045-A15E-D23D0A6889CF}"/>
                </a:ext>
              </a:extLst>
            </p:cNvPr>
            <p:cNvSpPr/>
            <p:nvPr/>
          </p:nvSpPr>
          <p:spPr>
            <a:xfrm>
              <a:off x="3808943" y="3947435"/>
              <a:ext cx="1285102" cy="423776"/>
            </a:xfrm>
            <a:prstGeom prst="roundRect">
              <a:avLst/>
            </a:prstGeom>
            <a:solidFill>
              <a:srgbClr val="CF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000" dirty="0"/>
                <a:t>Évènement</a:t>
              </a: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8C1D388-81A1-C044-A2A9-CFD804C94DF4}"/>
                </a:ext>
              </a:extLst>
            </p:cNvPr>
            <p:cNvSpPr/>
            <p:nvPr/>
          </p:nvSpPr>
          <p:spPr>
            <a:xfrm>
              <a:off x="5293863" y="3964206"/>
              <a:ext cx="1285102" cy="423776"/>
            </a:xfrm>
            <a:prstGeom prst="roundRect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000" dirty="0">
                  <a:solidFill>
                    <a:srgbClr val="584446"/>
                  </a:solidFill>
                </a:rPr>
                <a:t>Perturbation</a:t>
              </a:r>
            </a:p>
            <a:p>
              <a:pPr lvl="0" algn="ctr"/>
              <a:r>
                <a:rPr lang="fr-FR" sz="1000" dirty="0">
                  <a:solidFill>
                    <a:srgbClr val="584446"/>
                  </a:solidFill>
                </a:rPr>
                <a:t>questionnement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B827FE3C-2946-AC44-86B0-FF8C48B0723B}"/>
                </a:ext>
              </a:extLst>
            </p:cNvPr>
            <p:cNvSpPr/>
            <p:nvPr/>
          </p:nvSpPr>
          <p:spPr>
            <a:xfrm>
              <a:off x="3808943" y="4598812"/>
              <a:ext cx="1285102" cy="423776"/>
            </a:xfrm>
            <a:prstGeom prst="roundRect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000" dirty="0">
                  <a:solidFill>
                    <a:srgbClr val="584446"/>
                  </a:solidFill>
                </a:rPr>
                <a:t>Accompagnement</a:t>
              </a:r>
            </a:p>
            <a:p>
              <a:pPr lvl="0" algn="ctr"/>
              <a:r>
                <a:rPr lang="fr-FR" sz="1000" dirty="0">
                  <a:solidFill>
                    <a:srgbClr val="584446"/>
                  </a:solidFill>
                </a:rPr>
                <a:t>mise en œuvre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43CB751F-C3B3-9446-8E8F-E3398B2E4DEB}"/>
                </a:ext>
              </a:extLst>
            </p:cNvPr>
            <p:cNvSpPr/>
            <p:nvPr/>
          </p:nvSpPr>
          <p:spPr>
            <a:xfrm>
              <a:off x="2320602" y="3946480"/>
              <a:ext cx="1285102" cy="423776"/>
            </a:xfrm>
            <a:prstGeom prst="roundRect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000" dirty="0">
                  <a:solidFill>
                    <a:srgbClr val="584446"/>
                  </a:solidFill>
                </a:rPr>
                <a:t>Retour à une situation maîtrisée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98B847B5-B466-FE4F-82A2-7F7ED0AB7073}"/>
                </a:ext>
              </a:extLst>
            </p:cNvPr>
            <p:cNvSpPr/>
            <p:nvPr/>
          </p:nvSpPr>
          <p:spPr>
            <a:xfrm>
              <a:off x="3808943" y="3296059"/>
              <a:ext cx="1285102" cy="423776"/>
            </a:xfrm>
            <a:prstGeom prst="roundRect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000" dirty="0">
                  <a:solidFill>
                    <a:srgbClr val="584446"/>
                  </a:solidFill>
                </a:rPr>
                <a:t>Diagnostic, rupture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3623091A-EBED-D84A-AEBB-C41EBBB2EE59}"/>
                </a:ext>
              </a:extLst>
            </p:cNvPr>
            <p:cNvSpPr/>
            <p:nvPr/>
          </p:nvSpPr>
          <p:spPr>
            <a:xfrm>
              <a:off x="2304099" y="2643436"/>
              <a:ext cx="1285102" cy="423776"/>
            </a:xfrm>
            <a:prstGeom prst="roundRect">
              <a:avLst/>
            </a:prstGeom>
            <a:solidFill>
              <a:srgbClr val="CF1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fr-FR" sz="1000" dirty="0"/>
                <a:t>Nouvel</a:t>
              </a:r>
            </a:p>
            <a:p>
              <a:pPr lvl="0" algn="ctr"/>
              <a:r>
                <a:rPr lang="fr-FR" sz="1000" dirty="0"/>
                <a:t>évènement</a:t>
              </a:r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B9DC77B3-D9D4-5245-B19E-3ED3EE72EF7C}"/>
                </a:ext>
              </a:extLst>
            </p:cNvPr>
            <p:cNvSpPr/>
            <p:nvPr/>
          </p:nvSpPr>
          <p:spPr>
            <a:xfrm rot="16200000">
              <a:off x="5397001" y="4803545"/>
              <a:ext cx="138840" cy="1196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68172752-96E9-1343-BDEB-A3974C18C393}"/>
                </a:ext>
              </a:extLst>
            </p:cNvPr>
            <p:cNvSpPr/>
            <p:nvPr/>
          </p:nvSpPr>
          <p:spPr>
            <a:xfrm rot="5400000">
              <a:off x="5397001" y="2730374"/>
              <a:ext cx="138840" cy="1196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772FF483-DDF3-544E-8232-C7B6F8205617}"/>
                </a:ext>
              </a:extLst>
            </p:cNvPr>
            <p:cNvSpPr/>
            <p:nvPr/>
          </p:nvSpPr>
          <p:spPr>
            <a:xfrm>
              <a:off x="2934789" y="3533099"/>
              <a:ext cx="138840" cy="1196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43A877D2-BD7A-9E42-9D00-CD359FAC66E1}"/>
                </a:ext>
              </a:extLst>
            </p:cNvPr>
            <p:cNvSpPr/>
            <p:nvPr/>
          </p:nvSpPr>
          <p:spPr>
            <a:xfrm rot="16200000">
              <a:off x="3367147" y="4792073"/>
              <a:ext cx="138840" cy="1196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88C8BC87-5CC3-6347-A4E9-442C59A5E486}"/>
                </a:ext>
              </a:extLst>
            </p:cNvPr>
            <p:cNvSpPr/>
            <p:nvPr/>
          </p:nvSpPr>
          <p:spPr>
            <a:xfrm rot="10800000">
              <a:off x="5949279" y="3533099"/>
              <a:ext cx="138840" cy="1196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Triangle 28">
              <a:extLst>
                <a:ext uri="{FF2B5EF4-FFF2-40B4-BE49-F238E27FC236}">
                  <a16:creationId xmlns:a16="http://schemas.microsoft.com/office/drawing/2014/main" id="{38F3F59D-E98E-F14B-8D84-003491758C14}"/>
                </a:ext>
              </a:extLst>
            </p:cNvPr>
            <p:cNvSpPr/>
            <p:nvPr/>
          </p:nvSpPr>
          <p:spPr>
            <a:xfrm>
              <a:off x="4382074" y="3773790"/>
              <a:ext cx="138840" cy="1196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E002E36F-F736-4744-8894-C8BF297927EF}"/>
                </a:ext>
              </a:extLst>
            </p:cNvPr>
            <p:cNvSpPr/>
            <p:nvPr/>
          </p:nvSpPr>
          <p:spPr>
            <a:xfrm>
              <a:off x="4382074" y="3107040"/>
              <a:ext cx="138840" cy="11969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2090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22B7CAE0-771B-5247-ACF7-F9E3F9E643BF}"/>
              </a:ext>
            </a:extLst>
          </p:cNvPr>
          <p:cNvGrpSpPr/>
          <p:nvPr/>
        </p:nvGrpSpPr>
        <p:grpSpPr>
          <a:xfrm>
            <a:off x="269241" y="2221843"/>
            <a:ext cx="3348401" cy="3501179"/>
            <a:chOff x="332348" y="2346680"/>
            <a:chExt cx="3141212" cy="3284537"/>
          </a:xfrm>
        </p:grpSpPr>
        <p:sp>
          <p:nvSpPr>
            <p:cNvPr id="22" name="Larme 21">
              <a:extLst>
                <a:ext uri="{FF2B5EF4-FFF2-40B4-BE49-F238E27FC236}">
                  <a16:creationId xmlns:a16="http://schemas.microsoft.com/office/drawing/2014/main" id="{9C279998-7F79-A345-9DA0-9A6F45908895}"/>
                </a:ext>
              </a:extLst>
            </p:cNvPr>
            <p:cNvSpPr/>
            <p:nvPr/>
          </p:nvSpPr>
          <p:spPr>
            <a:xfrm>
              <a:off x="1010014" y="3071012"/>
              <a:ext cx="1859805" cy="1859805"/>
            </a:xfrm>
            <a:prstGeom prst="teardrop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C14C842-03DF-BC4C-A3D8-8832AEEAA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48" y="2346680"/>
              <a:ext cx="3141212" cy="3284537"/>
            </a:xfrm>
            <a:prstGeom prst="rect">
              <a:avLst/>
            </a:prstGeom>
          </p:spPr>
        </p:pic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9C62A1BA-1B0E-8949-ABFD-BC6F6DF8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/>
              <a:t>3 </a:t>
            </a:r>
            <a:r>
              <a:rPr lang="fr-FR" spc="-10" dirty="0"/>
              <a:t>RAISONS POUR </a:t>
            </a:r>
            <a:r>
              <a:rPr lang="fr-FR" spc="-5" dirty="0"/>
              <a:t>AGIR</a:t>
            </a:r>
            <a:r>
              <a:rPr lang="fr-FR" spc="-60" dirty="0"/>
              <a:t> </a:t>
            </a:r>
            <a:r>
              <a:rPr lang="fr-FR" spc="-5" dirty="0"/>
              <a:t>(1/3)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F6C22-1B9C-A041-AACB-83059B95908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47AA2D-A1EC-D442-BCE1-3EF4257E99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445EB65-50A1-614F-BBCE-585F6DD35DA1}"/>
              </a:ext>
            </a:extLst>
          </p:cNvPr>
          <p:cNvGrpSpPr/>
          <p:nvPr/>
        </p:nvGrpSpPr>
        <p:grpSpPr>
          <a:xfrm>
            <a:off x="788573" y="1102270"/>
            <a:ext cx="7866657" cy="822214"/>
            <a:chOff x="535330" y="1333550"/>
            <a:chExt cx="8414509" cy="879475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FAC7C8AC-97CD-CC43-9131-3CABF79D6CCA}"/>
                </a:ext>
              </a:extLst>
            </p:cNvPr>
            <p:cNvSpPr/>
            <p:nvPr/>
          </p:nvSpPr>
          <p:spPr>
            <a:xfrm>
              <a:off x="535330" y="1333550"/>
              <a:ext cx="6052185" cy="879475"/>
            </a:xfrm>
            <a:custGeom>
              <a:avLst/>
              <a:gdLst/>
              <a:ahLst/>
              <a:cxnLst/>
              <a:rect l="l" t="t" r="r" b="b"/>
              <a:pathLst>
                <a:path w="6052184" h="879475">
                  <a:moveTo>
                    <a:pt x="6051801" y="438912"/>
                  </a:moveTo>
                  <a:lnTo>
                    <a:pt x="5612889" y="0"/>
                  </a:lnTo>
                  <a:lnTo>
                    <a:pt x="0" y="0"/>
                  </a:lnTo>
                  <a:lnTo>
                    <a:pt x="0" y="879348"/>
                  </a:lnTo>
                  <a:lnTo>
                    <a:pt x="5612889" y="879348"/>
                  </a:lnTo>
                  <a:lnTo>
                    <a:pt x="6051801" y="438912"/>
                  </a:lnTo>
                  <a:close/>
                </a:path>
              </a:pathLst>
            </a:custGeom>
            <a:solidFill>
              <a:srgbClr val="CF1B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9B7A4D15-57D6-5948-B98F-CEA973174F61}"/>
                </a:ext>
              </a:extLst>
            </p:cNvPr>
            <p:cNvSpPr txBox="1"/>
            <p:nvPr/>
          </p:nvSpPr>
          <p:spPr>
            <a:xfrm>
              <a:off x="1583398" y="1607361"/>
              <a:ext cx="3647817" cy="2770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600" b="1" dirty="0">
                  <a:solidFill>
                    <a:srgbClr val="FFFFFF"/>
                  </a:solidFill>
                  <a:latin typeface="+mn-lt"/>
                  <a:cs typeface="Calibri"/>
                </a:rPr>
                <a:t>Ne pas </a:t>
              </a:r>
              <a:r>
                <a:rPr sz="1600" b="1" spc="-10" dirty="0">
                  <a:solidFill>
                    <a:srgbClr val="FFFFFF"/>
                  </a:solidFill>
                  <a:latin typeface="+mn-lt"/>
                  <a:cs typeface="Calibri"/>
                </a:rPr>
                <a:t>dégrader </a:t>
              </a:r>
              <a:r>
                <a:rPr sz="1600" b="1" spc="-5" dirty="0">
                  <a:solidFill>
                    <a:srgbClr val="FFFFFF"/>
                  </a:solidFill>
                  <a:latin typeface="+mn-lt"/>
                  <a:cs typeface="Calibri"/>
                </a:rPr>
                <a:t>notre</a:t>
              </a:r>
              <a:r>
                <a:rPr sz="1600" b="1" spc="-114" dirty="0">
                  <a:solidFill>
                    <a:srgbClr val="FFFFFF"/>
                  </a:solidFill>
                  <a:latin typeface="+mn-lt"/>
                  <a:cs typeface="Calibri"/>
                </a:rPr>
                <a:t> </a:t>
              </a:r>
              <a:r>
                <a:rPr sz="1600" b="1" spc="-5" dirty="0">
                  <a:solidFill>
                    <a:srgbClr val="FFFFFF"/>
                  </a:solidFill>
                  <a:latin typeface="+mn-lt"/>
                  <a:cs typeface="Calibri"/>
                </a:rPr>
                <a:t>productivité</a:t>
              </a:r>
              <a:endParaRPr sz="1600" dirty="0">
                <a:latin typeface="+mn-lt"/>
                <a:cs typeface="Calibri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0910F0F5-043E-6D49-A1DA-C6B4D4BA86AF}"/>
                </a:ext>
              </a:extLst>
            </p:cNvPr>
            <p:cNvSpPr/>
            <p:nvPr/>
          </p:nvSpPr>
          <p:spPr>
            <a:xfrm>
              <a:off x="6255231" y="1333550"/>
              <a:ext cx="1507490" cy="879475"/>
            </a:xfrm>
            <a:custGeom>
              <a:avLst/>
              <a:gdLst/>
              <a:ahLst/>
              <a:cxnLst/>
              <a:rect l="l" t="t" r="r" b="b"/>
              <a:pathLst>
                <a:path w="1507490" h="879475">
                  <a:moveTo>
                    <a:pt x="1507236" y="438912"/>
                  </a:moveTo>
                  <a:lnTo>
                    <a:pt x="1066800" y="0"/>
                  </a:lnTo>
                  <a:lnTo>
                    <a:pt x="0" y="0"/>
                  </a:lnTo>
                  <a:lnTo>
                    <a:pt x="440436" y="438912"/>
                  </a:lnTo>
                  <a:lnTo>
                    <a:pt x="440436" y="879348"/>
                  </a:lnTo>
                  <a:lnTo>
                    <a:pt x="1066800" y="879348"/>
                  </a:lnTo>
                  <a:lnTo>
                    <a:pt x="1507236" y="438912"/>
                  </a:lnTo>
                  <a:close/>
                </a:path>
                <a:path w="1507490" h="879475">
                  <a:moveTo>
                    <a:pt x="440436" y="879348"/>
                  </a:moveTo>
                  <a:lnTo>
                    <a:pt x="440436" y="438912"/>
                  </a:lnTo>
                  <a:lnTo>
                    <a:pt x="0" y="879348"/>
                  </a:lnTo>
                  <a:lnTo>
                    <a:pt x="440436" y="879348"/>
                  </a:lnTo>
                  <a:close/>
                </a:path>
              </a:pathLst>
            </a:custGeom>
            <a:solidFill>
              <a:srgbClr val="FFB2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543A079D-AAE5-BB46-BB3F-8800B330EEA8}"/>
                </a:ext>
              </a:extLst>
            </p:cNvPr>
            <p:cNvSpPr txBox="1"/>
            <p:nvPr/>
          </p:nvSpPr>
          <p:spPr>
            <a:xfrm>
              <a:off x="6732929" y="1473750"/>
              <a:ext cx="710689" cy="60629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-1905" algn="ctr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Améliorer  </a:t>
              </a:r>
              <a:r>
                <a:rPr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notre  per</a:t>
              </a: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f</a:t>
              </a:r>
              <a:r>
                <a:rPr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or</a:t>
              </a:r>
              <a:r>
                <a:rPr sz="900" spc="10" dirty="0">
                  <a:solidFill>
                    <a:srgbClr val="574345"/>
                  </a:solidFill>
                  <a:latin typeface="+mn-lt"/>
                  <a:cs typeface="Helvetica"/>
                </a:rPr>
                <a:t>m</a:t>
              </a:r>
              <a:r>
                <a:rPr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an</a:t>
              </a:r>
              <a:r>
                <a:rPr sz="900" spc="5" dirty="0">
                  <a:solidFill>
                    <a:srgbClr val="574345"/>
                  </a:solidFill>
                  <a:latin typeface="+mn-lt"/>
                  <a:cs typeface="Helvetica"/>
                </a:rPr>
                <a:t>c</a:t>
              </a: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e  collective</a:t>
              </a:r>
              <a:endParaRPr sz="900" dirty="0">
                <a:latin typeface="+mn-lt"/>
                <a:cs typeface="Helvetica"/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B54EDE1F-E438-E743-BA6E-57B52BF152A2}"/>
                </a:ext>
              </a:extLst>
            </p:cNvPr>
            <p:cNvSpPr/>
            <p:nvPr/>
          </p:nvSpPr>
          <p:spPr>
            <a:xfrm>
              <a:off x="7443619" y="1333550"/>
              <a:ext cx="1506220" cy="879475"/>
            </a:xfrm>
            <a:custGeom>
              <a:avLst/>
              <a:gdLst/>
              <a:ahLst/>
              <a:cxnLst/>
              <a:rect l="l" t="t" r="r" b="b"/>
              <a:pathLst>
                <a:path w="1506220" h="879475">
                  <a:moveTo>
                    <a:pt x="1505712" y="438912"/>
                  </a:moveTo>
                  <a:lnTo>
                    <a:pt x="1066800" y="0"/>
                  </a:lnTo>
                  <a:lnTo>
                    <a:pt x="0" y="0"/>
                  </a:lnTo>
                  <a:lnTo>
                    <a:pt x="440436" y="438912"/>
                  </a:lnTo>
                  <a:lnTo>
                    <a:pt x="440436" y="879348"/>
                  </a:lnTo>
                  <a:lnTo>
                    <a:pt x="1066800" y="879348"/>
                  </a:lnTo>
                  <a:lnTo>
                    <a:pt x="1505712" y="438912"/>
                  </a:lnTo>
                  <a:close/>
                </a:path>
                <a:path w="1506220" h="879475">
                  <a:moveTo>
                    <a:pt x="440436" y="879348"/>
                  </a:moveTo>
                  <a:lnTo>
                    <a:pt x="440436" y="438912"/>
                  </a:lnTo>
                  <a:lnTo>
                    <a:pt x="0" y="879348"/>
                  </a:lnTo>
                  <a:lnTo>
                    <a:pt x="440436" y="879348"/>
                  </a:lnTo>
                  <a:close/>
                </a:path>
              </a:pathLst>
            </a:custGeom>
            <a:solidFill>
              <a:srgbClr val="FFB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921C1A91-D3D5-814D-97A2-8E9AD57FC0AF}"/>
                </a:ext>
              </a:extLst>
            </p:cNvPr>
            <p:cNvSpPr txBox="1"/>
            <p:nvPr/>
          </p:nvSpPr>
          <p:spPr>
            <a:xfrm>
              <a:off x="7941460" y="1473750"/>
              <a:ext cx="601208" cy="60629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Valoriser  </a:t>
              </a:r>
              <a:r>
                <a:rPr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notre  </a:t>
              </a: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i</a:t>
              </a:r>
              <a:r>
                <a:rPr sz="900" spc="10" dirty="0">
                  <a:solidFill>
                    <a:srgbClr val="574345"/>
                  </a:solidFill>
                  <a:latin typeface="+mn-lt"/>
                  <a:cs typeface="Helvetica"/>
                </a:rPr>
                <a:t>m</a:t>
              </a:r>
              <a:r>
                <a:rPr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p</a:t>
              </a: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li</a:t>
              </a:r>
              <a:r>
                <a:rPr sz="900" spc="5" dirty="0">
                  <a:solidFill>
                    <a:srgbClr val="574345"/>
                  </a:solidFill>
                  <a:latin typeface="+mn-lt"/>
                  <a:cs typeface="Helvetica"/>
                </a:rPr>
                <a:t>c</a:t>
              </a:r>
              <a:r>
                <a:rPr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a</a:t>
              </a: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ti</a:t>
              </a:r>
              <a:r>
                <a:rPr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o</a:t>
              </a:r>
              <a:r>
                <a:rPr sz="900" dirty="0">
                  <a:solidFill>
                    <a:srgbClr val="574345"/>
                  </a:solidFill>
                  <a:latin typeface="+mn-lt"/>
                  <a:cs typeface="Helvetica"/>
                </a:rPr>
                <a:t>n  RSE</a:t>
              </a:r>
              <a:endParaRPr sz="900" dirty="0">
                <a:latin typeface="+mn-lt"/>
                <a:cs typeface="Helvetica"/>
              </a:endParaRPr>
            </a:p>
          </p:txBody>
        </p:sp>
      </p:grpSp>
      <p:sp>
        <p:nvSpPr>
          <p:cNvPr id="27" name="object 7">
            <a:extLst>
              <a:ext uri="{FF2B5EF4-FFF2-40B4-BE49-F238E27FC236}">
                <a16:creationId xmlns:a16="http://schemas.microsoft.com/office/drawing/2014/main" id="{ED0156B8-DA48-564C-8311-35AD37E64623}"/>
              </a:ext>
            </a:extLst>
          </p:cNvPr>
          <p:cNvSpPr txBox="1"/>
          <p:nvPr/>
        </p:nvSpPr>
        <p:spPr>
          <a:xfrm>
            <a:off x="4715930" y="5340866"/>
            <a:ext cx="12395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+mn-lt"/>
                <a:cs typeface="Calibri"/>
              </a:rPr>
              <a:t>Ne pas </a:t>
            </a:r>
            <a:r>
              <a:rPr sz="1200" spc="-10" dirty="0">
                <a:solidFill>
                  <a:srgbClr val="FFFFFF"/>
                </a:solidFill>
                <a:latin typeface="+mn-lt"/>
                <a:cs typeface="Calibri"/>
              </a:rPr>
              <a:t>dégrader </a:t>
            </a:r>
            <a:r>
              <a:rPr sz="1200" spc="-5" dirty="0">
                <a:solidFill>
                  <a:srgbClr val="FFFFFF"/>
                </a:solidFill>
                <a:latin typeface="+mn-lt"/>
                <a:cs typeface="Calibri"/>
              </a:rPr>
              <a:t>notre</a:t>
            </a:r>
            <a:r>
              <a:rPr sz="1200" spc="-114" dirty="0">
                <a:solidFill>
                  <a:srgbClr val="FFFFFF"/>
                </a:solidFill>
                <a:latin typeface="+mn-lt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+mn-lt"/>
                <a:cs typeface="Calibri"/>
              </a:rPr>
              <a:t>productivité</a:t>
            </a:r>
            <a:endParaRPr sz="1200" dirty="0">
              <a:latin typeface="+mn-lt"/>
              <a:cs typeface="Calibri"/>
            </a:endParaRPr>
          </a:p>
        </p:txBody>
      </p:sp>
      <p:sp>
        <p:nvSpPr>
          <p:cNvPr id="57" name="Espace réservé du texte 1">
            <a:extLst>
              <a:ext uri="{FF2B5EF4-FFF2-40B4-BE49-F238E27FC236}">
                <a16:creationId xmlns:a16="http://schemas.microsoft.com/office/drawing/2014/main" id="{88522504-9585-6944-80FB-F36FA61DE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3657600" y="2400601"/>
            <a:ext cx="4549147" cy="1151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5080" lvl="1" indent="-285750">
              <a:spcBef>
                <a:spcPts val="0"/>
              </a:spcBef>
              <a:buClr>
                <a:srgbClr val="F19524"/>
              </a:buClr>
              <a:buFont typeface="Wingdings" pitchFamily="2" charset="2"/>
              <a:buChar char="§"/>
            </a:pP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Par extrapolation à partir d’études canadiennes, américaines et anglaises :  </a:t>
            </a:r>
            <a:b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</a:br>
            <a:r>
              <a:rPr lang="fr-FR" sz="1300" b="0" spc="-5" dirty="0">
                <a:latin typeface="+mn-lt"/>
                <a:cs typeface="Calibri"/>
              </a:rPr>
              <a:t>1500 € annuels de perte de productivité par salarié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: absence, dysfonctionnement de l’organisation, présentéisme, fatigue… </a:t>
            </a:r>
            <a:r>
              <a:rPr lang="fr-FR" sz="1300" b="0" spc="-5" baseline="30000" dirty="0">
                <a:solidFill>
                  <a:srgbClr val="584446"/>
                </a:solidFill>
                <a:latin typeface="+mn-lt"/>
                <a:cs typeface="Calibri"/>
              </a:rPr>
              <a:t>1</a:t>
            </a:r>
          </a:p>
        </p:txBody>
      </p:sp>
      <p:sp>
        <p:nvSpPr>
          <p:cNvPr id="58" name="Espace réservé du texte 1">
            <a:extLst>
              <a:ext uri="{FF2B5EF4-FFF2-40B4-BE49-F238E27FC236}">
                <a16:creationId xmlns:a16="http://schemas.microsoft.com/office/drawing/2014/main" id="{53EB930D-5E51-7A49-9DA3-928A4482D37C}"/>
              </a:ext>
            </a:extLst>
          </p:cNvPr>
          <p:cNvSpPr txBox="1">
            <a:spLocks/>
          </p:cNvSpPr>
          <p:nvPr/>
        </p:nvSpPr>
        <p:spPr bwMode="auto">
          <a:xfrm>
            <a:off x="3657600" y="3798487"/>
            <a:ext cx="4997630" cy="4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952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marR="5080" indent="-285750">
              <a:spcBef>
                <a:spcPts val="100"/>
              </a:spcBef>
            </a:pPr>
            <a:r>
              <a:rPr lang="fr-FR" sz="1300" b="0" spc="-5" dirty="0">
                <a:solidFill>
                  <a:srgbClr val="F19524"/>
                </a:solidFill>
                <a:latin typeface="+mn-lt"/>
                <a:cs typeface="Calibri"/>
              </a:rPr>
              <a:t>Une responsabilité engagée en termes de Risques Psycho Sociaux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, vis-à-vis du salarié concerné, mais aussi de toute l’équipe</a:t>
            </a:r>
          </a:p>
        </p:txBody>
      </p:sp>
      <p:sp>
        <p:nvSpPr>
          <p:cNvPr id="59" name="Espace réservé du texte 1">
            <a:extLst>
              <a:ext uri="{FF2B5EF4-FFF2-40B4-BE49-F238E27FC236}">
                <a16:creationId xmlns:a16="http://schemas.microsoft.com/office/drawing/2014/main" id="{74194F9E-3602-6A44-86B5-1D4DB2CAC005}"/>
              </a:ext>
            </a:extLst>
          </p:cNvPr>
          <p:cNvSpPr txBox="1">
            <a:spLocks/>
          </p:cNvSpPr>
          <p:nvPr/>
        </p:nvSpPr>
        <p:spPr bwMode="auto">
          <a:xfrm>
            <a:off x="3657600" y="4539787"/>
            <a:ext cx="5140036" cy="1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19524"/>
              </a:buClr>
              <a:buSzPct val="110000"/>
              <a:buFont typeface="Wingdings" pitchFamily="2" charset="2"/>
              <a:buChar char="§"/>
              <a:defRPr sz="1600" b="1" kern="1200" baseline="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32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63436"/>
              </a:buClr>
              <a:buSzPct val="100000"/>
              <a:buFont typeface="Lucida Grande"/>
              <a:buChar char="‣"/>
              <a:defRPr sz="1600" b="1" kern="1200" baseline="0">
                <a:solidFill>
                  <a:srgbClr val="F19524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048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 baseline="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900000" indent="-1800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000" kern="1200">
                <a:solidFill>
                  <a:srgbClr val="463436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sz="1000" kern="120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sz="1000" kern="1200" baseline="0">
                <a:solidFill>
                  <a:srgbClr val="463436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285750" marR="5080" indent="-285750">
              <a:spcBef>
                <a:spcPts val="100"/>
              </a:spcBef>
            </a:pPr>
            <a:r>
              <a:rPr lang="fr-FR" sz="1300" b="0" spc="-5" dirty="0">
                <a:solidFill>
                  <a:srgbClr val="F19524"/>
                </a:solidFill>
                <a:latin typeface="+mn-lt"/>
                <a:cs typeface="Calibri"/>
              </a:rPr>
              <a:t>Des perturbations à prévoir en termes de pratiques d’équipes </a:t>
            </a: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: tenue des objectifs, remplacements des personnes, influence de situations individuelles complexes…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7E5143A-C3A4-C341-BCA9-50FFC1F791B4}"/>
              </a:ext>
            </a:extLst>
          </p:cNvPr>
          <p:cNvSpPr/>
          <p:nvPr/>
        </p:nvSpPr>
        <p:spPr>
          <a:xfrm>
            <a:off x="720000" y="5992502"/>
            <a:ext cx="6939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Par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transposition des chiffres constatés dans d’autres pays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: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aux Etats-Unis, le coût annuel pour les entreprises est évalué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à 38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milliards de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$,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un coût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de1727 $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par salarié-aidant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;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au Canada, le coût pour les entreprises est évalué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à 5,5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milliards de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$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canadien chaque année, un coût de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1969 $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par salarié-aidant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;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en Angleterre, le coût annuel pour les entreprises est évalué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à 3,5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milliards de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£,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un coût de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1166 £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par</a:t>
            </a:r>
            <a:r>
              <a:rPr lang="fr-FR" sz="800" spc="-4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salarié-aidant</a:t>
            </a:r>
            <a:endParaRPr lang="fr-FR" sz="800" dirty="0">
              <a:latin typeface="+mn-lt"/>
              <a:cs typeface="Calibri"/>
            </a:endParaRPr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CC687301-5C34-4E44-B895-D8C428CBC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03" y="-25409"/>
            <a:ext cx="1131527" cy="119045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B6F0C7-1486-C849-89AE-8A5E1A08A986}"/>
              </a:ext>
            </a:extLst>
          </p:cNvPr>
          <p:cNvSpPr txBox="1"/>
          <p:nvPr/>
        </p:nvSpPr>
        <p:spPr>
          <a:xfrm>
            <a:off x="8391646" y="6331352"/>
            <a:ext cx="0" cy="0"/>
          </a:xfrm>
          <a:prstGeom prst="rect">
            <a:avLst/>
          </a:prstGeom>
          <a:noFill/>
        </p:spPr>
        <p:txBody>
          <a:bodyPr wrap="none" numCol="2" spcCol="360000" rtlCol="0">
            <a:no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8356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F753A61-A1A9-8A4C-AB97-97089F17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/>
              <a:t>3 </a:t>
            </a:r>
            <a:r>
              <a:rPr lang="fr-FR" spc="-10" dirty="0"/>
              <a:t>RAISONS POUR </a:t>
            </a:r>
            <a:r>
              <a:rPr lang="fr-FR" spc="-5" dirty="0"/>
              <a:t>AGIR</a:t>
            </a:r>
            <a:r>
              <a:rPr lang="fr-FR" spc="-60" dirty="0"/>
              <a:t> </a:t>
            </a:r>
            <a:r>
              <a:rPr lang="fr-FR" spc="-5" dirty="0"/>
              <a:t>(2/3)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FD3A1E-D017-E647-8121-AD17BCA9E19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3506D-8431-7B41-8AA8-47A7ADD41A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A59B6F3-1ABB-4946-81F0-8A243A19CD21}"/>
              </a:ext>
            </a:extLst>
          </p:cNvPr>
          <p:cNvGrpSpPr/>
          <p:nvPr/>
        </p:nvGrpSpPr>
        <p:grpSpPr>
          <a:xfrm>
            <a:off x="788573" y="1104870"/>
            <a:ext cx="7866657" cy="833883"/>
            <a:chOff x="788573" y="1320221"/>
            <a:chExt cx="7866657" cy="833883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7BB41E1-6C02-DE45-89D1-F900BEF8F95C}"/>
                </a:ext>
              </a:extLst>
            </p:cNvPr>
            <p:cNvGrpSpPr/>
            <p:nvPr/>
          </p:nvGrpSpPr>
          <p:grpSpPr>
            <a:xfrm>
              <a:off x="788573" y="1320221"/>
              <a:ext cx="7866657" cy="833883"/>
              <a:chOff x="788573" y="2427833"/>
              <a:chExt cx="7866657" cy="833883"/>
            </a:xfrm>
          </p:grpSpPr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372B1E0E-C6DC-C843-8E6D-5986C058BED9}"/>
                  </a:ext>
                </a:extLst>
              </p:cNvPr>
              <p:cNvSpPr/>
              <p:nvPr/>
            </p:nvSpPr>
            <p:spPr>
              <a:xfrm>
                <a:off x="1894926" y="2433787"/>
                <a:ext cx="5657781" cy="822095"/>
              </a:xfrm>
              <a:custGeom>
                <a:avLst/>
                <a:gdLst>
                  <a:gd name="connsiteX0" fmla="*/ 6070643 w 6070643"/>
                  <a:gd name="connsiteY0" fmla="*/ 438912 h 879348"/>
                  <a:gd name="connsiteX1" fmla="*/ 5631731 w 6070643"/>
                  <a:gd name="connsiteY1" fmla="*/ 0 h 879348"/>
                  <a:gd name="connsiteX2" fmla="*/ 18842 w 6070643"/>
                  <a:gd name="connsiteY2" fmla="*/ 0 h 879348"/>
                  <a:gd name="connsiteX3" fmla="*/ 0 w 6070643"/>
                  <a:gd name="connsiteY3" fmla="*/ 420896 h 879348"/>
                  <a:gd name="connsiteX4" fmla="*/ 18842 w 6070643"/>
                  <a:gd name="connsiteY4" fmla="*/ 879348 h 879348"/>
                  <a:gd name="connsiteX5" fmla="*/ 5631731 w 6070643"/>
                  <a:gd name="connsiteY5" fmla="*/ 879348 h 879348"/>
                  <a:gd name="connsiteX6" fmla="*/ 6070643 w 6070643"/>
                  <a:gd name="connsiteY6" fmla="*/ 438912 h 879348"/>
                  <a:gd name="connsiteX0" fmla="*/ 6051801 w 6051801"/>
                  <a:gd name="connsiteY0" fmla="*/ 438912 h 879348"/>
                  <a:gd name="connsiteX1" fmla="*/ 5612889 w 6051801"/>
                  <a:gd name="connsiteY1" fmla="*/ 0 h 879348"/>
                  <a:gd name="connsiteX2" fmla="*/ 0 w 6051801"/>
                  <a:gd name="connsiteY2" fmla="*/ 0 h 879348"/>
                  <a:gd name="connsiteX3" fmla="*/ 438131 w 6051801"/>
                  <a:gd name="connsiteY3" fmla="*/ 436930 h 879348"/>
                  <a:gd name="connsiteX4" fmla="*/ 0 w 6051801"/>
                  <a:gd name="connsiteY4" fmla="*/ 879348 h 879348"/>
                  <a:gd name="connsiteX5" fmla="*/ 5612889 w 6051801"/>
                  <a:gd name="connsiteY5" fmla="*/ 879348 h 879348"/>
                  <a:gd name="connsiteX6" fmla="*/ 6051801 w 6051801"/>
                  <a:gd name="connsiteY6" fmla="*/ 438912 h 87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51801" h="879348">
                    <a:moveTo>
                      <a:pt x="6051801" y="438912"/>
                    </a:moveTo>
                    <a:lnTo>
                      <a:pt x="5612889" y="0"/>
                    </a:lnTo>
                    <a:lnTo>
                      <a:pt x="0" y="0"/>
                    </a:lnTo>
                    <a:lnTo>
                      <a:pt x="438131" y="436930"/>
                    </a:lnTo>
                    <a:lnTo>
                      <a:pt x="0" y="879348"/>
                    </a:lnTo>
                    <a:lnTo>
                      <a:pt x="5612889" y="879348"/>
                    </a:lnTo>
                    <a:lnTo>
                      <a:pt x="6051801" y="438912"/>
                    </a:lnTo>
                    <a:close/>
                  </a:path>
                </a:pathLst>
              </a:custGeom>
              <a:solidFill>
                <a:srgbClr val="CF1B5B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8" name="object 10">
                <a:extLst>
                  <a:ext uri="{FF2B5EF4-FFF2-40B4-BE49-F238E27FC236}">
                    <a16:creationId xmlns:a16="http://schemas.microsoft.com/office/drawing/2014/main" id="{AD01CCF1-FB70-A846-BA8A-9EC7BD28EEC3}"/>
                  </a:ext>
                </a:extLst>
              </p:cNvPr>
              <p:cNvSpPr/>
              <p:nvPr/>
            </p:nvSpPr>
            <p:spPr>
              <a:xfrm>
                <a:off x="7247077" y="2427833"/>
                <a:ext cx="1408153" cy="822214"/>
              </a:xfrm>
              <a:custGeom>
                <a:avLst/>
                <a:gdLst/>
                <a:ahLst/>
                <a:cxnLst/>
                <a:rect l="l" t="t" r="r" b="b"/>
                <a:pathLst>
                  <a:path w="1506220" h="879475">
                    <a:moveTo>
                      <a:pt x="1505712" y="438912"/>
                    </a:moveTo>
                    <a:lnTo>
                      <a:pt x="1066800" y="0"/>
                    </a:lnTo>
                    <a:lnTo>
                      <a:pt x="0" y="0"/>
                    </a:lnTo>
                    <a:lnTo>
                      <a:pt x="440436" y="438912"/>
                    </a:lnTo>
                    <a:lnTo>
                      <a:pt x="440436" y="879348"/>
                    </a:lnTo>
                    <a:lnTo>
                      <a:pt x="1066800" y="879348"/>
                    </a:lnTo>
                    <a:lnTo>
                      <a:pt x="1505712" y="438912"/>
                    </a:lnTo>
                    <a:close/>
                  </a:path>
                  <a:path w="1506220" h="879475">
                    <a:moveTo>
                      <a:pt x="440436" y="879348"/>
                    </a:moveTo>
                    <a:lnTo>
                      <a:pt x="440436" y="438912"/>
                    </a:lnTo>
                    <a:lnTo>
                      <a:pt x="0" y="879348"/>
                    </a:lnTo>
                    <a:lnTo>
                      <a:pt x="440436" y="879348"/>
                    </a:lnTo>
                    <a:close/>
                  </a:path>
                </a:pathLst>
              </a:custGeom>
              <a:solidFill>
                <a:srgbClr val="FFB2C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9" name="object 11">
                <a:extLst>
                  <a:ext uri="{FF2B5EF4-FFF2-40B4-BE49-F238E27FC236}">
                    <a16:creationId xmlns:a16="http://schemas.microsoft.com/office/drawing/2014/main" id="{7F9E6D77-3287-DF45-8F74-8F06DDF86F02}"/>
                  </a:ext>
                </a:extLst>
              </p:cNvPr>
              <p:cNvSpPr txBox="1"/>
              <p:nvPr/>
            </p:nvSpPr>
            <p:spPr>
              <a:xfrm>
                <a:off x="7697450" y="2555529"/>
                <a:ext cx="624089" cy="56682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900" dirty="0">
                    <a:solidFill>
                      <a:srgbClr val="574345"/>
                    </a:solidFill>
                    <a:latin typeface="+mn-lt"/>
                    <a:cs typeface="Helvetica"/>
                  </a:rPr>
                  <a:t>Valoriser  </a:t>
                </a:r>
                <a:r>
                  <a:rPr sz="900" spc="-5" dirty="0">
                    <a:solidFill>
                      <a:srgbClr val="574345"/>
                    </a:solidFill>
                    <a:latin typeface="+mn-lt"/>
                    <a:cs typeface="Helvetica"/>
                  </a:rPr>
                  <a:t>notre  </a:t>
                </a:r>
                <a:r>
                  <a:rPr sz="900" dirty="0">
                    <a:solidFill>
                      <a:srgbClr val="574345"/>
                    </a:solidFill>
                    <a:latin typeface="+mn-lt"/>
                    <a:cs typeface="Helvetica"/>
                  </a:rPr>
                  <a:t>i</a:t>
                </a:r>
                <a:r>
                  <a:rPr sz="900" spc="10" dirty="0">
                    <a:solidFill>
                      <a:srgbClr val="574345"/>
                    </a:solidFill>
                    <a:latin typeface="+mn-lt"/>
                    <a:cs typeface="Helvetica"/>
                  </a:rPr>
                  <a:t>m</a:t>
                </a:r>
                <a:r>
                  <a:rPr sz="900" spc="-5" dirty="0">
                    <a:solidFill>
                      <a:srgbClr val="574345"/>
                    </a:solidFill>
                    <a:latin typeface="+mn-lt"/>
                    <a:cs typeface="Helvetica"/>
                  </a:rPr>
                  <a:t>p</a:t>
                </a:r>
                <a:r>
                  <a:rPr sz="900" dirty="0">
                    <a:solidFill>
                      <a:srgbClr val="574345"/>
                    </a:solidFill>
                    <a:latin typeface="+mn-lt"/>
                    <a:cs typeface="Helvetica"/>
                  </a:rPr>
                  <a:t>li</a:t>
                </a:r>
                <a:r>
                  <a:rPr sz="900" spc="5" dirty="0">
                    <a:solidFill>
                      <a:srgbClr val="574345"/>
                    </a:solidFill>
                    <a:latin typeface="+mn-lt"/>
                    <a:cs typeface="Helvetica"/>
                  </a:rPr>
                  <a:t>c</a:t>
                </a:r>
                <a:r>
                  <a:rPr sz="900" spc="-5" dirty="0">
                    <a:solidFill>
                      <a:srgbClr val="574345"/>
                    </a:solidFill>
                    <a:latin typeface="+mn-lt"/>
                    <a:cs typeface="Helvetica"/>
                  </a:rPr>
                  <a:t>a</a:t>
                </a:r>
                <a:r>
                  <a:rPr sz="900" dirty="0">
                    <a:solidFill>
                      <a:srgbClr val="574345"/>
                    </a:solidFill>
                    <a:latin typeface="+mn-lt"/>
                    <a:cs typeface="Helvetica"/>
                  </a:rPr>
                  <a:t>ti</a:t>
                </a:r>
                <a:r>
                  <a:rPr sz="900" spc="-5" dirty="0">
                    <a:solidFill>
                      <a:srgbClr val="574345"/>
                    </a:solidFill>
                    <a:latin typeface="+mn-lt"/>
                    <a:cs typeface="Helvetica"/>
                  </a:rPr>
                  <a:t>o</a:t>
                </a:r>
                <a:r>
                  <a:rPr sz="900" dirty="0">
                    <a:solidFill>
                      <a:srgbClr val="574345"/>
                    </a:solidFill>
                    <a:latin typeface="+mn-lt"/>
                    <a:cs typeface="Helvetica"/>
                  </a:rPr>
                  <a:t>n  RSE</a:t>
                </a:r>
                <a:endParaRPr sz="900" dirty="0">
                  <a:latin typeface="+mn-lt"/>
                  <a:cs typeface="Helvetica"/>
                </a:endParaRPr>
              </a:p>
            </p:txBody>
          </p:sp>
          <p:sp>
            <p:nvSpPr>
              <p:cNvPr id="10" name="object 10">
                <a:extLst>
                  <a:ext uri="{FF2B5EF4-FFF2-40B4-BE49-F238E27FC236}">
                    <a16:creationId xmlns:a16="http://schemas.microsoft.com/office/drawing/2014/main" id="{50EFC61B-AB7C-3F4F-ACD3-B61D4076B0E6}"/>
                  </a:ext>
                </a:extLst>
              </p:cNvPr>
              <p:cNvSpPr/>
              <p:nvPr/>
            </p:nvSpPr>
            <p:spPr>
              <a:xfrm>
                <a:off x="788573" y="2433787"/>
                <a:ext cx="1408293" cy="827929"/>
              </a:xfrm>
              <a:custGeom>
                <a:avLst/>
                <a:gdLst>
                  <a:gd name="connsiteX0" fmla="*/ 1505712 w 1505712"/>
                  <a:gd name="connsiteY0" fmla="*/ 438912 h 879348"/>
                  <a:gd name="connsiteX1" fmla="*/ 1066800 w 1505712"/>
                  <a:gd name="connsiteY1" fmla="*/ 0 h 879348"/>
                  <a:gd name="connsiteX2" fmla="*/ 0 w 1505712"/>
                  <a:gd name="connsiteY2" fmla="*/ 0 h 879348"/>
                  <a:gd name="connsiteX3" fmla="*/ 440436 w 1505712"/>
                  <a:gd name="connsiteY3" fmla="*/ 438912 h 879348"/>
                  <a:gd name="connsiteX4" fmla="*/ 440436 w 1505712"/>
                  <a:gd name="connsiteY4" fmla="*/ 879348 h 879348"/>
                  <a:gd name="connsiteX5" fmla="*/ 1066800 w 1505712"/>
                  <a:gd name="connsiteY5" fmla="*/ 879348 h 879348"/>
                  <a:gd name="connsiteX6" fmla="*/ 1505712 w 1505712"/>
                  <a:gd name="connsiteY6" fmla="*/ 438912 h 879348"/>
                  <a:gd name="connsiteX0" fmla="*/ 0 w 1505712"/>
                  <a:gd name="connsiteY0" fmla="*/ 879348 h 879348"/>
                  <a:gd name="connsiteX1" fmla="*/ 440436 w 1505712"/>
                  <a:gd name="connsiteY1" fmla="*/ 438912 h 879348"/>
                  <a:gd name="connsiteX2" fmla="*/ 0 w 1505712"/>
                  <a:gd name="connsiteY2" fmla="*/ 879348 h 879348"/>
                  <a:gd name="connsiteX0" fmla="*/ 1505712 w 1505712"/>
                  <a:gd name="connsiteY0" fmla="*/ 438912 h 977156"/>
                  <a:gd name="connsiteX1" fmla="*/ 1066800 w 1505712"/>
                  <a:gd name="connsiteY1" fmla="*/ 0 h 977156"/>
                  <a:gd name="connsiteX2" fmla="*/ 0 w 1505712"/>
                  <a:gd name="connsiteY2" fmla="*/ 0 h 977156"/>
                  <a:gd name="connsiteX3" fmla="*/ 440436 w 1505712"/>
                  <a:gd name="connsiteY3" fmla="*/ 438912 h 977156"/>
                  <a:gd name="connsiteX4" fmla="*/ 440436 w 1505712"/>
                  <a:gd name="connsiteY4" fmla="*/ 879348 h 977156"/>
                  <a:gd name="connsiteX5" fmla="*/ 1066800 w 1505712"/>
                  <a:gd name="connsiteY5" fmla="*/ 879348 h 977156"/>
                  <a:gd name="connsiteX6" fmla="*/ 1505712 w 1505712"/>
                  <a:gd name="connsiteY6" fmla="*/ 438912 h 977156"/>
                  <a:gd name="connsiteX0" fmla="*/ 0 w 1505712"/>
                  <a:gd name="connsiteY0" fmla="*/ 879348 h 977156"/>
                  <a:gd name="connsiteX1" fmla="*/ 440436 w 1505712"/>
                  <a:gd name="connsiteY1" fmla="*/ 438912 h 977156"/>
                  <a:gd name="connsiteX2" fmla="*/ 97808 w 1505712"/>
                  <a:gd name="connsiteY2" fmla="*/ 977156 h 977156"/>
                  <a:gd name="connsiteX0" fmla="*/ 1505712 w 1505712"/>
                  <a:gd name="connsiteY0" fmla="*/ 438912 h 1217667"/>
                  <a:gd name="connsiteX1" fmla="*/ 1066800 w 1505712"/>
                  <a:gd name="connsiteY1" fmla="*/ 0 h 1217667"/>
                  <a:gd name="connsiteX2" fmla="*/ 0 w 1505712"/>
                  <a:gd name="connsiteY2" fmla="*/ 0 h 1217667"/>
                  <a:gd name="connsiteX3" fmla="*/ 440436 w 1505712"/>
                  <a:gd name="connsiteY3" fmla="*/ 438912 h 1217667"/>
                  <a:gd name="connsiteX4" fmla="*/ 440436 w 1505712"/>
                  <a:gd name="connsiteY4" fmla="*/ 879348 h 1217667"/>
                  <a:gd name="connsiteX5" fmla="*/ 1066800 w 1505712"/>
                  <a:gd name="connsiteY5" fmla="*/ 879348 h 1217667"/>
                  <a:gd name="connsiteX6" fmla="*/ 1505712 w 1505712"/>
                  <a:gd name="connsiteY6" fmla="*/ 438912 h 1217667"/>
                  <a:gd name="connsiteX0" fmla="*/ 0 w 1505712"/>
                  <a:gd name="connsiteY0" fmla="*/ 879348 h 1217667"/>
                  <a:gd name="connsiteX1" fmla="*/ 440436 w 1505712"/>
                  <a:gd name="connsiteY1" fmla="*/ 438912 h 1217667"/>
                  <a:gd name="connsiteX2" fmla="*/ 234098 w 1505712"/>
                  <a:gd name="connsiteY2" fmla="*/ 1217667 h 1217667"/>
                  <a:gd name="connsiteX0" fmla="*/ 1505712 w 1505712"/>
                  <a:gd name="connsiteY0" fmla="*/ 438912 h 879348"/>
                  <a:gd name="connsiteX1" fmla="*/ 1066800 w 1505712"/>
                  <a:gd name="connsiteY1" fmla="*/ 0 h 879348"/>
                  <a:gd name="connsiteX2" fmla="*/ 0 w 1505712"/>
                  <a:gd name="connsiteY2" fmla="*/ 0 h 879348"/>
                  <a:gd name="connsiteX3" fmla="*/ 440436 w 1505712"/>
                  <a:gd name="connsiteY3" fmla="*/ 438912 h 879348"/>
                  <a:gd name="connsiteX4" fmla="*/ 440436 w 1505712"/>
                  <a:gd name="connsiteY4" fmla="*/ 879348 h 879348"/>
                  <a:gd name="connsiteX5" fmla="*/ 1066800 w 1505712"/>
                  <a:gd name="connsiteY5" fmla="*/ 879348 h 879348"/>
                  <a:gd name="connsiteX6" fmla="*/ 1505712 w 1505712"/>
                  <a:gd name="connsiteY6" fmla="*/ 438912 h 879348"/>
                  <a:gd name="connsiteX0" fmla="*/ 0 w 1505712"/>
                  <a:gd name="connsiteY0" fmla="*/ 879348 h 879348"/>
                  <a:gd name="connsiteX1" fmla="*/ 440436 w 1505712"/>
                  <a:gd name="connsiteY1" fmla="*/ 438912 h 879348"/>
                  <a:gd name="connsiteX0" fmla="*/ 1505712 w 1505712"/>
                  <a:gd name="connsiteY0" fmla="*/ 438912 h 967536"/>
                  <a:gd name="connsiteX1" fmla="*/ 1066800 w 1505712"/>
                  <a:gd name="connsiteY1" fmla="*/ 0 h 967536"/>
                  <a:gd name="connsiteX2" fmla="*/ 0 w 1505712"/>
                  <a:gd name="connsiteY2" fmla="*/ 0 h 967536"/>
                  <a:gd name="connsiteX3" fmla="*/ 440436 w 1505712"/>
                  <a:gd name="connsiteY3" fmla="*/ 438912 h 967536"/>
                  <a:gd name="connsiteX4" fmla="*/ 440436 w 1505712"/>
                  <a:gd name="connsiteY4" fmla="*/ 879348 h 967536"/>
                  <a:gd name="connsiteX5" fmla="*/ 1066800 w 1505712"/>
                  <a:gd name="connsiteY5" fmla="*/ 879348 h 967536"/>
                  <a:gd name="connsiteX6" fmla="*/ 1505712 w 1505712"/>
                  <a:gd name="connsiteY6" fmla="*/ 438912 h 967536"/>
                  <a:gd name="connsiteX0" fmla="*/ 96205 w 1505712"/>
                  <a:gd name="connsiteY0" fmla="*/ 967536 h 967536"/>
                  <a:gd name="connsiteX1" fmla="*/ 440436 w 1505712"/>
                  <a:gd name="connsiteY1" fmla="*/ 438912 h 967536"/>
                  <a:gd name="connsiteX0" fmla="*/ 1505712 w 1505712"/>
                  <a:gd name="connsiteY0" fmla="*/ 438912 h 967536"/>
                  <a:gd name="connsiteX1" fmla="*/ 1066800 w 1505712"/>
                  <a:gd name="connsiteY1" fmla="*/ 0 h 967536"/>
                  <a:gd name="connsiteX2" fmla="*/ 0 w 1505712"/>
                  <a:gd name="connsiteY2" fmla="*/ 0 h 967536"/>
                  <a:gd name="connsiteX3" fmla="*/ 440436 w 1505712"/>
                  <a:gd name="connsiteY3" fmla="*/ 438912 h 967536"/>
                  <a:gd name="connsiteX4" fmla="*/ 440436 w 1505712"/>
                  <a:gd name="connsiteY4" fmla="*/ 879348 h 967536"/>
                  <a:gd name="connsiteX5" fmla="*/ 1066800 w 1505712"/>
                  <a:gd name="connsiteY5" fmla="*/ 879348 h 967536"/>
                  <a:gd name="connsiteX6" fmla="*/ 1505712 w 1505712"/>
                  <a:gd name="connsiteY6" fmla="*/ 438912 h 967536"/>
                  <a:gd name="connsiteX0" fmla="*/ 96205 w 1505712"/>
                  <a:gd name="connsiteY0" fmla="*/ 967536 h 967536"/>
                  <a:gd name="connsiteX1" fmla="*/ 696982 w 1505712"/>
                  <a:gd name="connsiteY1" fmla="*/ 527100 h 967536"/>
                  <a:gd name="connsiteX0" fmla="*/ 1505712 w 1505712"/>
                  <a:gd name="connsiteY0" fmla="*/ 438912 h 967536"/>
                  <a:gd name="connsiteX1" fmla="*/ 1066800 w 1505712"/>
                  <a:gd name="connsiteY1" fmla="*/ 0 h 967536"/>
                  <a:gd name="connsiteX2" fmla="*/ 0 w 1505712"/>
                  <a:gd name="connsiteY2" fmla="*/ 0 h 967536"/>
                  <a:gd name="connsiteX3" fmla="*/ 440436 w 1505712"/>
                  <a:gd name="connsiteY3" fmla="*/ 438912 h 967536"/>
                  <a:gd name="connsiteX4" fmla="*/ 440436 w 1505712"/>
                  <a:gd name="connsiteY4" fmla="*/ 879348 h 967536"/>
                  <a:gd name="connsiteX5" fmla="*/ 1066800 w 1505712"/>
                  <a:gd name="connsiteY5" fmla="*/ 879348 h 967536"/>
                  <a:gd name="connsiteX6" fmla="*/ 1505712 w 1505712"/>
                  <a:gd name="connsiteY6" fmla="*/ 438912 h 967536"/>
                  <a:gd name="connsiteX0" fmla="*/ 96205 w 1505712"/>
                  <a:gd name="connsiteY0" fmla="*/ 967536 h 967536"/>
                  <a:gd name="connsiteX1" fmla="*/ 696982 w 1505712"/>
                  <a:gd name="connsiteY1" fmla="*/ 527100 h 967536"/>
                  <a:gd name="connsiteX2" fmla="*/ 96205 w 1505712"/>
                  <a:gd name="connsiteY2" fmla="*/ 967536 h 967536"/>
                  <a:gd name="connsiteX0" fmla="*/ 1505712 w 1505712"/>
                  <a:gd name="connsiteY0" fmla="*/ 438912 h 967536"/>
                  <a:gd name="connsiteX1" fmla="*/ 1066800 w 1505712"/>
                  <a:gd name="connsiteY1" fmla="*/ 0 h 967536"/>
                  <a:gd name="connsiteX2" fmla="*/ 0 w 1505712"/>
                  <a:gd name="connsiteY2" fmla="*/ 0 h 967536"/>
                  <a:gd name="connsiteX3" fmla="*/ 440436 w 1505712"/>
                  <a:gd name="connsiteY3" fmla="*/ 438912 h 967536"/>
                  <a:gd name="connsiteX4" fmla="*/ 440436 w 1505712"/>
                  <a:gd name="connsiteY4" fmla="*/ 879348 h 967536"/>
                  <a:gd name="connsiteX5" fmla="*/ 1066800 w 1505712"/>
                  <a:gd name="connsiteY5" fmla="*/ 879348 h 967536"/>
                  <a:gd name="connsiteX6" fmla="*/ 1505712 w 1505712"/>
                  <a:gd name="connsiteY6" fmla="*/ 438912 h 967536"/>
                  <a:gd name="connsiteX0" fmla="*/ 96205 w 1505712"/>
                  <a:gd name="connsiteY0" fmla="*/ 967536 h 967536"/>
                  <a:gd name="connsiteX1" fmla="*/ 1041715 w 1505712"/>
                  <a:gd name="connsiteY1" fmla="*/ 543134 h 967536"/>
                  <a:gd name="connsiteX2" fmla="*/ 96205 w 1505712"/>
                  <a:gd name="connsiteY2" fmla="*/ 967536 h 967536"/>
                  <a:gd name="connsiteX0" fmla="*/ 1618452 w 1618452"/>
                  <a:gd name="connsiteY0" fmla="*/ 438912 h 1521215"/>
                  <a:gd name="connsiteX1" fmla="*/ 1179540 w 1618452"/>
                  <a:gd name="connsiteY1" fmla="*/ 0 h 1521215"/>
                  <a:gd name="connsiteX2" fmla="*/ 112740 w 1618452"/>
                  <a:gd name="connsiteY2" fmla="*/ 0 h 1521215"/>
                  <a:gd name="connsiteX3" fmla="*/ 553176 w 1618452"/>
                  <a:gd name="connsiteY3" fmla="*/ 438912 h 1521215"/>
                  <a:gd name="connsiteX4" fmla="*/ 553176 w 1618452"/>
                  <a:gd name="connsiteY4" fmla="*/ 879348 h 1521215"/>
                  <a:gd name="connsiteX5" fmla="*/ 1179540 w 1618452"/>
                  <a:gd name="connsiteY5" fmla="*/ 879348 h 1521215"/>
                  <a:gd name="connsiteX6" fmla="*/ 1618452 w 1618452"/>
                  <a:gd name="connsiteY6" fmla="*/ 438912 h 1521215"/>
                  <a:gd name="connsiteX0" fmla="*/ 208945 w 1618452"/>
                  <a:gd name="connsiteY0" fmla="*/ 967536 h 1521215"/>
                  <a:gd name="connsiteX1" fmla="*/ 0 w 1618452"/>
                  <a:gd name="connsiteY1" fmla="*/ 1521215 h 1521215"/>
                  <a:gd name="connsiteX2" fmla="*/ 208945 w 1618452"/>
                  <a:gd name="connsiteY2" fmla="*/ 967536 h 1521215"/>
                  <a:gd name="connsiteX0" fmla="*/ 1618452 w 1618452"/>
                  <a:gd name="connsiteY0" fmla="*/ 438912 h 1521215"/>
                  <a:gd name="connsiteX1" fmla="*/ 1179540 w 1618452"/>
                  <a:gd name="connsiteY1" fmla="*/ 0 h 1521215"/>
                  <a:gd name="connsiteX2" fmla="*/ 112740 w 1618452"/>
                  <a:gd name="connsiteY2" fmla="*/ 0 h 1521215"/>
                  <a:gd name="connsiteX3" fmla="*/ 553176 w 1618452"/>
                  <a:gd name="connsiteY3" fmla="*/ 438912 h 1521215"/>
                  <a:gd name="connsiteX4" fmla="*/ 553176 w 1618452"/>
                  <a:gd name="connsiteY4" fmla="*/ 879348 h 1521215"/>
                  <a:gd name="connsiteX5" fmla="*/ 1179540 w 1618452"/>
                  <a:gd name="connsiteY5" fmla="*/ 879348 h 1521215"/>
                  <a:gd name="connsiteX6" fmla="*/ 1618452 w 1618452"/>
                  <a:gd name="connsiteY6" fmla="*/ 438912 h 1521215"/>
                  <a:gd name="connsiteX0" fmla="*/ 208945 w 1618452"/>
                  <a:gd name="connsiteY0" fmla="*/ 967536 h 1521215"/>
                  <a:gd name="connsiteX1" fmla="*/ 0 w 1618452"/>
                  <a:gd name="connsiteY1" fmla="*/ 1521215 h 1521215"/>
                  <a:gd name="connsiteX2" fmla="*/ 208945 w 1618452"/>
                  <a:gd name="connsiteY2" fmla="*/ 967536 h 1521215"/>
                  <a:gd name="connsiteX0" fmla="*/ 1618452 w 1618452"/>
                  <a:gd name="connsiteY0" fmla="*/ 438912 h 1521215"/>
                  <a:gd name="connsiteX1" fmla="*/ 1179540 w 1618452"/>
                  <a:gd name="connsiteY1" fmla="*/ 0 h 1521215"/>
                  <a:gd name="connsiteX2" fmla="*/ 112740 w 1618452"/>
                  <a:gd name="connsiteY2" fmla="*/ 0 h 1521215"/>
                  <a:gd name="connsiteX3" fmla="*/ 553176 w 1618452"/>
                  <a:gd name="connsiteY3" fmla="*/ 438912 h 1521215"/>
                  <a:gd name="connsiteX4" fmla="*/ 553176 w 1618452"/>
                  <a:gd name="connsiteY4" fmla="*/ 879348 h 1521215"/>
                  <a:gd name="connsiteX5" fmla="*/ 1179540 w 1618452"/>
                  <a:gd name="connsiteY5" fmla="*/ 879348 h 1521215"/>
                  <a:gd name="connsiteX6" fmla="*/ 1618452 w 1618452"/>
                  <a:gd name="connsiteY6" fmla="*/ 438912 h 1521215"/>
                  <a:gd name="connsiteX0" fmla="*/ 208945 w 1618452"/>
                  <a:gd name="connsiteY0" fmla="*/ 967536 h 1521215"/>
                  <a:gd name="connsiteX1" fmla="*/ 0 w 1618452"/>
                  <a:gd name="connsiteY1" fmla="*/ 1521215 h 1521215"/>
                  <a:gd name="connsiteX2" fmla="*/ 208945 w 1618452"/>
                  <a:gd name="connsiteY2" fmla="*/ 967536 h 1521215"/>
                  <a:gd name="connsiteX0" fmla="*/ 1618452 w 1618452"/>
                  <a:gd name="connsiteY0" fmla="*/ 438912 h 1521215"/>
                  <a:gd name="connsiteX1" fmla="*/ 1179540 w 1618452"/>
                  <a:gd name="connsiteY1" fmla="*/ 0 h 1521215"/>
                  <a:gd name="connsiteX2" fmla="*/ 112740 w 1618452"/>
                  <a:gd name="connsiteY2" fmla="*/ 0 h 1521215"/>
                  <a:gd name="connsiteX3" fmla="*/ 553176 w 1618452"/>
                  <a:gd name="connsiteY3" fmla="*/ 438912 h 1521215"/>
                  <a:gd name="connsiteX4" fmla="*/ 553176 w 1618452"/>
                  <a:gd name="connsiteY4" fmla="*/ 879348 h 1521215"/>
                  <a:gd name="connsiteX5" fmla="*/ 1179540 w 1618452"/>
                  <a:gd name="connsiteY5" fmla="*/ 879348 h 1521215"/>
                  <a:gd name="connsiteX6" fmla="*/ 1618452 w 1618452"/>
                  <a:gd name="connsiteY6" fmla="*/ 438912 h 1521215"/>
                  <a:gd name="connsiteX0" fmla="*/ 208945 w 1618452"/>
                  <a:gd name="connsiteY0" fmla="*/ 967536 h 1521215"/>
                  <a:gd name="connsiteX1" fmla="*/ 0 w 1618452"/>
                  <a:gd name="connsiteY1" fmla="*/ 1521215 h 1521215"/>
                  <a:gd name="connsiteX2" fmla="*/ 208945 w 1618452"/>
                  <a:gd name="connsiteY2" fmla="*/ 967536 h 1521215"/>
                  <a:gd name="connsiteX0" fmla="*/ 1505712 w 1505712"/>
                  <a:gd name="connsiteY0" fmla="*/ 438912 h 1505181"/>
                  <a:gd name="connsiteX1" fmla="*/ 1066800 w 1505712"/>
                  <a:gd name="connsiteY1" fmla="*/ 0 h 1505181"/>
                  <a:gd name="connsiteX2" fmla="*/ 0 w 1505712"/>
                  <a:gd name="connsiteY2" fmla="*/ 0 h 1505181"/>
                  <a:gd name="connsiteX3" fmla="*/ 440436 w 1505712"/>
                  <a:gd name="connsiteY3" fmla="*/ 438912 h 1505181"/>
                  <a:gd name="connsiteX4" fmla="*/ 440436 w 1505712"/>
                  <a:gd name="connsiteY4" fmla="*/ 879348 h 1505181"/>
                  <a:gd name="connsiteX5" fmla="*/ 1066800 w 1505712"/>
                  <a:gd name="connsiteY5" fmla="*/ 879348 h 1505181"/>
                  <a:gd name="connsiteX6" fmla="*/ 1505712 w 1505712"/>
                  <a:gd name="connsiteY6" fmla="*/ 438912 h 1505181"/>
                  <a:gd name="connsiteX0" fmla="*/ 96205 w 1505712"/>
                  <a:gd name="connsiteY0" fmla="*/ 967536 h 1505181"/>
                  <a:gd name="connsiteX1" fmla="*/ 344231 w 1505712"/>
                  <a:gd name="connsiteY1" fmla="*/ 1505181 h 1505181"/>
                  <a:gd name="connsiteX2" fmla="*/ 96205 w 1505712"/>
                  <a:gd name="connsiteY2" fmla="*/ 967536 h 1505181"/>
                  <a:gd name="connsiteX0" fmla="*/ 1505712 w 1505712"/>
                  <a:gd name="connsiteY0" fmla="*/ 438912 h 967536"/>
                  <a:gd name="connsiteX1" fmla="*/ 1066800 w 1505712"/>
                  <a:gd name="connsiteY1" fmla="*/ 0 h 967536"/>
                  <a:gd name="connsiteX2" fmla="*/ 0 w 1505712"/>
                  <a:gd name="connsiteY2" fmla="*/ 0 h 967536"/>
                  <a:gd name="connsiteX3" fmla="*/ 440436 w 1505712"/>
                  <a:gd name="connsiteY3" fmla="*/ 438912 h 967536"/>
                  <a:gd name="connsiteX4" fmla="*/ 440436 w 1505712"/>
                  <a:gd name="connsiteY4" fmla="*/ 879348 h 967536"/>
                  <a:gd name="connsiteX5" fmla="*/ 1066800 w 1505712"/>
                  <a:gd name="connsiteY5" fmla="*/ 879348 h 967536"/>
                  <a:gd name="connsiteX6" fmla="*/ 1505712 w 1505712"/>
                  <a:gd name="connsiteY6" fmla="*/ 438912 h 967536"/>
                  <a:gd name="connsiteX0" fmla="*/ 96205 w 1505712"/>
                  <a:gd name="connsiteY0" fmla="*/ 967536 h 967536"/>
                  <a:gd name="connsiteX1" fmla="*/ 873358 w 1505712"/>
                  <a:gd name="connsiteY1" fmla="*/ 655373 h 967536"/>
                  <a:gd name="connsiteX2" fmla="*/ 96205 w 1505712"/>
                  <a:gd name="connsiteY2" fmla="*/ 967536 h 967536"/>
                  <a:gd name="connsiteX0" fmla="*/ 1505712 w 1505712"/>
                  <a:gd name="connsiteY0" fmla="*/ 438912 h 879348"/>
                  <a:gd name="connsiteX1" fmla="*/ 1066800 w 1505712"/>
                  <a:gd name="connsiteY1" fmla="*/ 0 h 879348"/>
                  <a:gd name="connsiteX2" fmla="*/ 0 w 1505712"/>
                  <a:gd name="connsiteY2" fmla="*/ 0 h 879348"/>
                  <a:gd name="connsiteX3" fmla="*/ 440436 w 1505712"/>
                  <a:gd name="connsiteY3" fmla="*/ 438912 h 879348"/>
                  <a:gd name="connsiteX4" fmla="*/ 440436 w 1505712"/>
                  <a:gd name="connsiteY4" fmla="*/ 879348 h 879348"/>
                  <a:gd name="connsiteX5" fmla="*/ 1066800 w 1505712"/>
                  <a:gd name="connsiteY5" fmla="*/ 879348 h 879348"/>
                  <a:gd name="connsiteX6" fmla="*/ 1505712 w 1505712"/>
                  <a:gd name="connsiteY6" fmla="*/ 438912 h 879348"/>
                  <a:gd name="connsiteX0" fmla="*/ 841790 w 1505712"/>
                  <a:gd name="connsiteY0" fmla="*/ 294103 h 879348"/>
                  <a:gd name="connsiteX1" fmla="*/ 873358 w 1505712"/>
                  <a:gd name="connsiteY1" fmla="*/ 655373 h 879348"/>
                  <a:gd name="connsiteX2" fmla="*/ 841790 w 1505712"/>
                  <a:gd name="connsiteY2" fmla="*/ 294103 h 879348"/>
                  <a:gd name="connsiteX0" fmla="*/ 1505712 w 1505712"/>
                  <a:gd name="connsiteY0" fmla="*/ 438912 h 879348"/>
                  <a:gd name="connsiteX1" fmla="*/ 1066800 w 1505712"/>
                  <a:gd name="connsiteY1" fmla="*/ 0 h 879348"/>
                  <a:gd name="connsiteX2" fmla="*/ 0 w 1505712"/>
                  <a:gd name="connsiteY2" fmla="*/ 0 h 879348"/>
                  <a:gd name="connsiteX3" fmla="*/ 47600 w 1505712"/>
                  <a:gd name="connsiteY3" fmla="*/ 863817 h 879348"/>
                  <a:gd name="connsiteX4" fmla="*/ 440436 w 1505712"/>
                  <a:gd name="connsiteY4" fmla="*/ 879348 h 879348"/>
                  <a:gd name="connsiteX5" fmla="*/ 1066800 w 1505712"/>
                  <a:gd name="connsiteY5" fmla="*/ 879348 h 879348"/>
                  <a:gd name="connsiteX6" fmla="*/ 1505712 w 1505712"/>
                  <a:gd name="connsiteY6" fmla="*/ 438912 h 879348"/>
                  <a:gd name="connsiteX0" fmla="*/ 841790 w 1505712"/>
                  <a:gd name="connsiteY0" fmla="*/ 294103 h 879348"/>
                  <a:gd name="connsiteX1" fmla="*/ 873358 w 1505712"/>
                  <a:gd name="connsiteY1" fmla="*/ 655373 h 879348"/>
                  <a:gd name="connsiteX2" fmla="*/ 841790 w 1505712"/>
                  <a:gd name="connsiteY2" fmla="*/ 294103 h 879348"/>
                  <a:gd name="connsiteX0" fmla="*/ 1505712 w 1505712"/>
                  <a:gd name="connsiteY0" fmla="*/ 438912 h 879348"/>
                  <a:gd name="connsiteX1" fmla="*/ 1066800 w 1505712"/>
                  <a:gd name="connsiteY1" fmla="*/ 0 h 879348"/>
                  <a:gd name="connsiteX2" fmla="*/ 0 w 1505712"/>
                  <a:gd name="connsiteY2" fmla="*/ 0 h 879348"/>
                  <a:gd name="connsiteX3" fmla="*/ 15532 w 1505712"/>
                  <a:gd name="connsiteY3" fmla="*/ 871834 h 879348"/>
                  <a:gd name="connsiteX4" fmla="*/ 440436 w 1505712"/>
                  <a:gd name="connsiteY4" fmla="*/ 879348 h 879348"/>
                  <a:gd name="connsiteX5" fmla="*/ 1066800 w 1505712"/>
                  <a:gd name="connsiteY5" fmla="*/ 879348 h 879348"/>
                  <a:gd name="connsiteX6" fmla="*/ 1505712 w 1505712"/>
                  <a:gd name="connsiteY6" fmla="*/ 438912 h 879348"/>
                  <a:gd name="connsiteX0" fmla="*/ 841790 w 1505712"/>
                  <a:gd name="connsiteY0" fmla="*/ 294103 h 879348"/>
                  <a:gd name="connsiteX1" fmla="*/ 873358 w 1505712"/>
                  <a:gd name="connsiteY1" fmla="*/ 655373 h 879348"/>
                  <a:gd name="connsiteX2" fmla="*/ 841790 w 1505712"/>
                  <a:gd name="connsiteY2" fmla="*/ 294103 h 879348"/>
                  <a:gd name="connsiteX0" fmla="*/ 1514231 w 1514231"/>
                  <a:gd name="connsiteY0" fmla="*/ 438912 h 895885"/>
                  <a:gd name="connsiteX1" fmla="*/ 1075319 w 1514231"/>
                  <a:gd name="connsiteY1" fmla="*/ 0 h 895885"/>
                  <a:gd name="connsiteX2" fmla="*/ 8519 w 1514231"/>
                  <a:gd name="connsiteY2" fmla="*/ 0 h 895885"/>
                  <a:gd name="connsiteX3" fmla="*/ 0 w 1514231"/>
                  <a:gd name="connsiteY3" fmla="*/ 895885 h 895885"/>
                  <a:gd name="connsiteX4" fmla="*/ 448955 w 1514231"/>
                  <a:gd name="connsiteY4" fmla="*/ 879348 h 895885"/>
                  <a:gd name="connsiteX5" fmla="*/ 1075319 w 1514231"/>
                  <a:gd name="connsiteY5" fmla="*/ 879348 h 895885"/>
                  <a:gd name="connsiteX6" fmla="*/ 1514231 w 1514231"/>
                  <a:gd name="connsiteY6" fmla="*/ 438912 h 895885"/>
                  <a:gd name="connsiteX0" fmla="*/ 850309 w 1514231"/>
                  <a:gd name="connsiteY0" fmla="*/ 294103 h 895885"/>
                  <a:gd name="connsiteX1" fmla="*/ 881877 w 1514231"/>
                  <a:gd name="connsiteY1" fmla="*/ 655373 h 895885"/>
                  <a:gd name="connsiteX2" fmla="*/ 850309 w 1514231"/>
                  <a:gd name="connsiteY2" fmla="*/ 294103 h 895885"/>
                  <a:gd name="connsiteX0" fmla="*/ 1509084 w 1509084"/>
                  <a:gd name="connsiteY0" fmla="*/ 438912 h 895885"/>
                  <a:gd name="connsiteX1" fmla="*/ 1070172 w 1509084"/>
                  <a:gd name="connsiteY1" fmla="*/ 0 h 895885"/>
                  <a:gd name="connsiteX2" fmla="*/ 3372 w 1509084"/>
                  <a:gd name="connsiteY2" fmla="*/ 0 h 895885"/>
                  <a:gd name="connsiteX3" fmla="*/ 0 w 1509084"/>
                  <a:gd name="connsiteY3" fmla="*/ 895885 h 895885"/>
                  <a:gd name="connsiteX4" fmla="*/ 443808 w 1509084"/>
                  <a:gd name="connsiteY4" fmla="*/ 879348 h 895885"/>
                  <a:gd name="connsiteX5" fmla="*/ 1070172 w 1509084"/>
                  <a:gd name="connsiteY5" fmla="*/ 879348 h 895885"/>
                  <a:gd name="connsiteX6" fmla="*/ 1509084 w 1509084"/>
                  <a:gd name="connsiteY6" fmla="*/ 438912 h 895885"/>
                  <a:gd name="connsiteX0" fmla="*/ 845162 w 1509084"/>
                  <a:gd name="connsiteY0" fmla="*/ 294103 h 895885"/>
                  <a:gd name="connsiteX1" fmla="*/ 876730 w 1509084"/>
                  <a:gd name="connsiteY1" fmla="*/ 655373 h 895885"/>
                  <a:gd name="connsiteX2" fmla="*/ 845162 w 1509084"/>
                  <a:gd name="connsiteY2" fmla="*/ 294103 h 895885"/>
                  <a:gd name="connsiteX0" fmla="*/ 1509084 w 1509084"/>
                  <a:gd name="connsiteY0" fmla="*/ 438912 h 879348"/>
                  <a:gd name="connsiteX1" fmla="*/ 1070172 w 1509084"/>
                  <a:gd name="connsiteY1" fmla="*/ 0 h 879348"/>
                  <a:gd name="connsiteX2" fmla="*/ 3372 w 1509084"/>
                  <a:gd name="connsiteY2" fmla="*/ 0 h 879348"/>
                  <a:gd name="connsiteX3" fmla="*/ 0 w 1509084"/>
                  <a:gd name="connsiteY3" fmla="*/ 875293 h 879348"/>
                  <a:gd name="connsiteX4" fmla="*/ 443808 w 1509084"/>
                  <a:gd name="connsiteY4" fmla="*/ 879348 h 879348"/>
                  <a:gd name="connsiteX5" fmla="*/ 1070172 w 1509084"/>
                  <a:gd name="connsiteY5" fmla="*/ 879348 h 879348"/>
                  <a:gd name="connsiteX6" fmla="*/ 1509084 w 1509084"/>
                  <a:gd name="connsiteY6" fmla="*/ 438912 h 879348"/>
                  <a:gd name="connsiteX0" fmla="*/ 845162 w 1509084"/>
                  <a:gd name="connsiteY0" fmla="*/ 294103 h 879348"/>
                  <a:gd name="connsiteX1" fmla="*/ 876730 w 1509084"/>
                  <a:gd name="connsiteY1" fmla="*/ 655373 h 879348"/>
                  <a:gd name="connsiteX2" fmla="*/ 845162 w 1509084"/>
                  <a:gd name="connsiteY2" fmla="*/ 294103 h 879348"/>
                  <a:gd name="connsiteX0" fmla="*/ 1509084 w 1509084"/>
                  <a:gd name="connsiteY0" fmla="*/ 438912 h 890736"/>
                  <a:gd name="connsiteX1" fmla="*/ 1070172 w 1509084"/>
                  <a:gd name="connsiteY1" fmla="*/ 0 h 890736"/>
                  <a:gd name="connsiteX2" fmla="*/ 3372 w 1509084"/>
                  <a:gd name="connsiteY2" fmla="*/ 0 h 890736"/>
                  <a:gd name="connsiteX3" fmla="*/ 0 w 1509084"/>
                  <a:gd name="connsiteY3" fmla="*/ 890736 h 890736"/>
                  <a:gd name="connsiteX4" fmla="*/ 443808 w 1509084"/>
                  <a:gd name="connsiteY4" fmla="*/ 879348 h 890736"/>
                  <a:gd name="connsiteX5" fmla="*/ 1070172 w 1509084"/>
                  <a:gd name="connsiteY5" fmla="*/ 879348 h 890736"/>
                  <a:gd name="connsiteX6" fmla="*/ 1509084 w 1509084"/>
                  <a:gd name="connsiteY6" fmla="*/ 438912 h 890736"/>
                  <a:gd name="connsiteX0" fmla="*/ 845162 w 1509084"/>
                  <a:gd name="connsiteY0" fmla="*/ 294103 h 890736"/>
                  <a:gd name="connsiteX1" fmla="*/ 876730 w 1509084"/>
                  <a:gd name="connsiteY1" fmla="*/ 655373 h 890736"/>
                  <a:gd name="connsiteX2" fmla="*/ 845162 w 1509084"/>
                  <a:gd name="connsiteY2" fmla="*/ 294103 h 890736"/>
                  <a:gd name="connsiteX0" fmla="*/ 1509084 w 1509084"/>
                  <a:gd name="connsiteY0" fmla="*/ 438912 h 879348"/>
                  <a:gd name="connsiteX1" fmla="*/ 1070172 w 1509084"/>
                  <a:gd name="connsiteY1" fmla="*/ 0 h 879348"/>
                  <a:gd name="connsiteX2" fmla="*/ 3372 w 1509084"/>
                  <a:gd name="connsiteY2" fmla="*/ 0 h 879348"/>
                  <a:gd name="connsiteX3" fmla="*/ 0 w 1509084"/>
                  <a:gd name="connsiteY3" fmla="*/ 875293 h 879348"/>
                  <a:gd name="connsiteX4" fmla="*/ 443808 w 1509084"/>
                  <a:gd name="connsiteY4" fmla="*/ 879348 h 879348"/>
                  <a:gd name="connsiteX5" fmla="*/ 1070172 w 1509084"/>
                  <a:gd name="connsiteY5" fmla="*/ 879348 h 879348"/>
                  <a:gd name="connsiteX6" fmla="*/ 1509084 w 1509084"/>
                  <a:gd name="connsiteY6" fmla="*/ 438912 h 879348"/>
                  <a:gd name="connsiteX0" fmla="*/ 845162 w 1509084"/>
                  <a:gd name="connsiteY0" fmla="*/ 294103 h 879348"/>
                  <a:gd name="connsiteX1" fmla="*/ 876730 w 1509084"/>
                  <a:gd name="connsiteY1" fmla="*/ 655373 h 879348"/>
                  <a:gd name="connsiteX2" fmla="*/ 845162 w 1509084"/>
                  <a:gd name="connsiteY2" fmla="*/ 294103 h 879348"/>
                  <a:gd name="connsiteX0" fmla="*/ 1506370 w 1506370"/>
                  <a:gd name="connsiteY0" fmla="*/ 438912 h 885588"/>
                  <a:gd name="connsiteX1" fmla="*/ 1067458 w 1506370"/>
                  <a:gd name="connsiteY1" fmla="*/ 0 h 885588"/>
                  <a:gd name="connsiteX2" fmla="*/ 658 w 1506370"/>
                  <a:gd name="connsiteY2" fmla="*/ 0 h 885588"/>
                  <a:gd name="connsiteX3" fmla="*/ 2433 w 1506370"/>
                  <a:gd name="connsiteY3" fmla="*/ 885588 h 885588"/>
                  <a:gd name="connsiteX4" fmla="*/ 441094 w 1506370"/>
                  <a:gd name="connsiteY4" fmla="*/ 879348 h 885588"/>
                  <a:gd name="connsiteX5" fmla="*/ 1067458 w 1506370"/>
                  <a:gd name="connsiteY5" fmla="*/ 879348 h 885588"/>
                  <a:gd name="connsiteX6" fmla="*/ 1506370 w 1506370"/>
                  <a:gd name="connsiteY6" fmla="*/ 438912 h 885588"/>
                  <a:gd name="connsiteX0" fmla="*/ 842448 w 1506370"/>
                  <a:gd name="connsiteY0" fmla="*/ 294103 h 885588"/>
                  <a:gd name="connsiteX1" fmla="*/ 874016 w 1506370"/>
                  <a:gd name="connsiteY1" fmla="*/ 655373 h 885588"/>
                  <a:gd name="connsiteX2" fmla="*/ 842448 w 1506370"/>
                  <a:gd name="connsiteY2" fmla="*/ 294103 h 885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6370" h="885588">
                    <a:moveTo>
                      <a:pt x="1506370" y="438912"/>
                    </a:moveTo>
                    <a:lnTo>
                      <a:pt x="1067458" y="0"/>
                    </a:lnTo>
                    <a:lnTo>
                      <a:pt x="658" y="0"/>
                    </a:lnTo>
                    <a:cubicBezTo>
                      <a:pt x="-2182" y="298628"/>
                      <a:pt x="5273" y="586960"/>
                      <a:pt x="2433" y="885588"/>
                    </a:cubicBezTo>
                    <a:lnTo>
                      <a:pt x="441094" y="879348"/>
                    </a:lnTo>
                    <a:lnTo>
                      <a:pt x="1067458" y="879348"/>
                    </a:lnTo>
                    <a:lnTo>
                      <a:pt x="1506370" y="438912"/>
                    </a:lnTo>
                    <a:close/>
                  </a:path>
                  <a:path w="1506370" h="885588">
                    <a:moveTo>
                      <a:pt x="842448" y="294103"/>
                    </a:moveTo>
                    <a:lnTo>
                      <a:pt x="874016" y="655373"/>
                    </a:lnTo>
                    <a:lnTo>
                      <a:pt x="842448" y="294103"/>
                    </a:lnTo>
                    <a:close/>
                  </a:path>
                </a:pathLst>
              </a:custGeom>
              <a:solidFill>
                <a:srgbClr val="FFB2CD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ECF532-1019-3842-8091-A21C23563FF9}"/>
                </a:ext>
              </a:extLst>
            </p:cNvPr>
            <p:cNvSpPr/>
            <p:nvPr/>
          </p:nvSpPr>
          <p:spPr>
            <a:xfrm>
              <a:off x="859936" y="1497509"/>
              <a:ext cx="102682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065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900" dirty="0">
                  <a:solidFill>
                    <a:srgbClr val="574345"/>
                  </a:solidFill>
                  <a:latin typeface="+mn-lt"/>
                  <a:cs typeface="Helvetica"/>
                </a:rPr>
                <a:t>Ne </a:t>
              </a:r>
              <a:r>
                <a:rPr lang="fr-FR"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pas  dégrader</a:t>
              </a:r>
              <a:r>
                <a:rPr lang="fr-FR" sz="900" spc="-35" dirty="0">
                  <a:solidFill>
                    <a:srgbClr val="574345"/>
                  </a:solidFill>
                  <a:latin typeface="+mn-lt"/>
                  <a:cs typeface="Helvetica"/>
                </a:rPr>
                <a:t> </a:t>
              </a:r>
              <a:r>
                <a:rPr lang="fr-FR" sz="900" spc="-5" dirty="0">
                  <a:solidFill>
                    <a:srgbClr val="574345"/>
                  </a:solidFill>
                  <a:latin typeface="+mn-lt"/>
                  <a:cs typeface="Helvetica"/>
                </a:rPr>
                <a:t>notre  productivité</a:t>
              </a:r>
              <a:endParaRPr lang="fr-FR" sz="900" dirty="0">
                <a:latin typeface="+mn-lt"/>
                <a:cs typeface="Helvetica"/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EAAF0B48-2645-B647-BB39-19B7164672E8}"/>
                </a:ext>
              </a:extLst>
            </p:cNvPr>
            <p:cNvSpPr txBox="1"/>
            <p:nvPr/>
          </p:nvSpPr>
          <p:spPr>
            <a:xfrm>
              <a:off x="2808112" y="1581468"/>
              <a:ext cx="3815079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Améliorer notre performance</a:t>
              </a:r>
              <a:r>
                <a:rPr sz="1800" b="1" spc="-9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8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collective</a:t>
              </a:r>
              <a:endParaRPr sz="1800" dirty="0">
                <a:latin typeface="Calibri"/>
                <a:cs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8BC567A-9BDE-CF45-95D8-D43BC9261B7D}"/>
              </a:ext>
            </a:extLst>
          </p:cNvPr>
          <p:cNvSpPr/>
          <p:nvPr/>
        </p:nvSpPr>
        <p:spPr>
          <a:xfrm>
            <a:off x="-150812" y="2160269"/>
            <a:ext cx="880604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709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b="1" spc="-10" dirty="0">
                <a:solidFill>
                  <a:srgbClr val="CF1B5B"/>
                </a:solidFill>
                <a:latin typeface="+mn-lt"/>
              </a:rPr>
              <a:t>ACCROÎTRE </a:t>
            </a:r>
            <a:r>
              <a:rPr lang="fr-FR" sz="1400" b="1" dirty="0">
                <a:solidFill>
                  <a:srgbClr val="CF1B5B"/>
                </a:solidFill>
                <a:latin typeface="+mn-lt"/>
              </a:rPr>
              <a:t>LE </a:t>
            </a:r>
            <a:r>
              <a:rPr lang="fr-FR" sz="1400" b="1" spc="-5" dirty="0">
                <a:solidFill>
                  <a:srgbClr val="CF1B5B"/>
                </a:solidFill>
                <a:latin typeface="+mn-lt"/>
              </a:rPr>
              <a:t>NIVEAU </a:t>
            </a:r>
            <a:r>
              <a:rPr lang="fr-FR" sz="1400" b="1" spc="-20" dirty="0">
                <a:solidFill>
                  <a:srgbClr val="CF1B5B"/>
                </a:solidFill>
                <a:latin typeface="+mn-lt"/>
              </a:rPr>
              <a:t>D’ENGAGEMENT </a:t>
            </a:r>
            <a:r>
              <a:rPr lang="fr-FR" sz="1400" b="1" spc="-5" dirty="0">
                <a:solidFill>
                  <a:srgbClr val="CF1B5B"/>
                </a:solidFill>
                <a:latin typeface="+mn-lt"/>
              </a:rPr>
              <a:t>DE </a:t>
            </a:r>
            <a:r>
              <a:rPr lang="fr-FR" sz="1400" b="1" spc="-15" dirty="0">
                <a:solidFill>
                  <a:srgbClr val="CF1B5B"/>
                </a:solidFill>
                <a:latin typeface="+mn-lt"/>
              </a:rPr>
              <a:t>L’ENSEMBLE </a:t>
            </a:r>
            <a:r>
              <a:rPr lang="fr-FR" sz="1400" b="1" spc="-5" dirty="0">
                <a:solidFill>
                  <a:srgbClr val="CF1B5B"/>
                </a:solidFill>
                <a:latin typeface="+mn-lt"/>
              </a:rPr>
              <a:t>DES</a:t>
            </a:r>
            <a:r>
              <a:rPr lang="fr-FR" sz="1400" b="1" spc="65" dirty="0">
                <a:solidFill>
                  <a:srgbClr val="CF1B5B"/>
                </a:solidFill>
                <a:latin typeface="+mn-lt"/>
              </a:rPr>
              <a:t> </a:t>
            </a:r>
            <a:r>
              <a:rPr lang="fr-FR" sz="1400" b="1" spc="-5" dirty="0">
                <a:solidFill>
                  <a:srgbClr val="CF1B5B"/>
                </a:solidFill>
                <a:latin typeface="+mn-lt"/>
              </a:rPr>
              <a:t>SALARIÉS</a:t>
            </a:r>
          </a:p>
          <a:p>
            <a:pPr marL="1629410" marR="525780" indent="-285750">
              <a:lnSpc>
                <a:spcPct val="100000"/>
              </a:lnSpc>
              <a:spcBef>
                <a:spcPts val="25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1512570" algn="l"/>
              </a:tabLst>
            </a:pPr>
            <a:r>
              <a:rPr lang="fr-FR" sz="1200" dirty="0">
                <a:solidFill>
                  <a:srgbClr val="584446"/>
                </a:solidFill>
                <a:latin typeface="+mn-lt"/>
              </a:rPr>
              <a:t>Une étude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anglaise </a:t>
            </a:r>
            <a:r>
              <a:rPr lang="fr-FR" sz="1200" spc="-5" baseline="30000" dirty="0">
                <a:solidFill>
                  <a:srgbClr val="584446"/>
                </a:solidFill>
                <a:latin typeface="+mn-lt"/>
              </a:rPr>
              <a:t>2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,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menée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auprès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des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chefs </a:t>
            </a:r>
            <a:r>
              <a:rPr lang="fr-FR" sz="1200" spc="-10" dirty="0">
                <a:solidFill>
                  <a:srgbClr val="584446"/>
                </a:solidFill>
                <a:latin typeface="+mn-lt"/>
              </a:rPr>
              <a:t>d’entreprises,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montre </a:t>
            </a:r>
            <a:br>
              <a:rPr lang="fr-FR" sz="1200" spc="-5" dirty="0">
                <a:solidFill>
                  <a:srgbClr val="584446"/>
                </a:solidFill>
                <a:latin typeface="+mn-lt"/>
              </a:rPr>
            </a:br>
            <a:r>
              <a:rPr lang="fr-FR" sz="1200" dirty="0">
                <a:solidFill>
                  <a:srgbClr val="584446"/>
                </a:solidFill>
                <a:latin typeface="+mn-lt"/>
              </a:rPr>
              <a:t>que la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mise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en place </a:t>
            </a:r>
            <a:r>
              <a:rPr lang="fr-FR" sz="1200" spc="-10" dirty="0">
                <a:solidFill>
                  <a:srgbClr val="584446"/>
                </a:solidFill>
                <a:latin typeface="+mn-lt"/>
              </a:rPr>
              <a:t>d’actions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vis-à-vis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des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salariés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aidants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permet </a:t>
            </a:r>
            <a:r>
              <a:rPr lang="fr-FR" sz="1200" spc="-10" dirty="0">
                <a:solidFill>
                  <a:srgbClr val="584446"/>
                </a:solidFill>
                <a:latin typeface="+mn-lt"/>
              </a:rPr>
              <a:t>d’optimiser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notamment</a:t>
            </a:r>
            <a:r>
              <a:rPr lang="fr-FR" sz="1200" spc="-90" dirty="0">
                <a:solidFill>
                  <a:srgbClr val="584446"/>
                </a:solidFill>
                <a:latin typeface="+mn-lt"/>
              </a:rPr>
              <a:t>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:</a:t>
            </a:r>
          </a:p>
          <a:p>
            <a:pPr marL="2040255" lvl="1" indent="-171450">
              <a:spcBef>
                <a:spcPts val="0"/>
              </a:spcBef>
              <a:buClr>
                <a:srgbClr val="CF1B5B"/>
              </a:buClr>
              <a:buSzPct val="100000"/>
              <a:buFont typeface="Arial" panose="020B0604020202020204" pitchFamily="34" charset="0"/>
              <a:buChar char="•"/>
              <a:tabLst>
                <a:tab pos="2088514" algn="l"/>
                <a:tab pos="2089150" algn="l"/>
              </a:tabLst>
            </a:pP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Le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climat social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et les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relations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(93 % des</a:t>
            </a:r>
            <a:r>
              <a:rPr lang="fr-FR" sz="1100" spc="-5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répondants)</a:t>
            </a:r>
            <a:endParaRPr lang="fr-FR" sz="1100" dirty="0">
              <a:solidFill>
                <a:srgbClr val="584446"/>
              </a:solidFill>
              <a:latin typeface="+mn-lt"/>
              <a:cs typeface="Calibri"/>
            </a:endParaRPr>
          </a:p>
          <a:p>
            <a:pPr marL="2040255" lvl="1" indent="-171450">
              <a:spcBef>
                <a:spcPts val="0"/>
              </a:spcBef>
              <a:buClr>
                <a:srgbClr val="CF1B5B"/>
              </a:buClr>
              <a:buSzPct val="100000"/>
              <a:buFont typeface="Arial" panose="020B0604020202020204" pitchFamily="34" charset="0"/>
              <a:buChar char="•"/>
              <a:tabLst>
                <a:tab pos="2088514" algn="l"/>
                <a:tab pos="2089150" algn="l"/>
              </a:tabLst>
            </a:pP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Les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échanges entre managers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et leurs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équipes</a:t>
            </a:r>
            <a:r>
              <a:rPr lang="fr-FR" sz="1100" spc="-3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(92 %)</a:t>
            </a:r>
          </a:p>
          <a:p>
            <a:pPr marL="2040255" lvl="1" indent="-171450">
              <a:spcBef>
                <a:spcPts val="0"/>
              </a:spcBef>
              <a:buClr>
                <a:srgbClr val="CF1B5B"/>
              </a:buClr>
              <a:buSzPct val="100000"/>
              <a:buFont typeface="Arial" panose="020B0604020202020204" pitchFamily="34" charset="0"/>
              <a:buChar char="•"/>
              <a:tabLst>
                <a:tab pos="2088514" algn="l"/>
                <a:tab pos="2089150" algn="l"/>
              </a:tabLst>
            </a:pP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Le fait de limiter les arrêts maladie et l’absentéisme global</a:t>
            </a:r>
            <a:r>
              <a:rPr lang="fr-FR" sz="1100" spc="-80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(88 %)</a:t>
            </a:r>
          </a:p>
          <a:p>
            <a:pPr marL="2040255" lvl="1" indent="-171450">
              <a:spcBef>
                <a:spcPts val="0"/>
              </a:spcBef>
              <a:buClr>
                <a:srgbClr val="CF1B5B"/>
              </a:buClr>
              <a:buSzPct val="100000"/>
              <a:buFont typeface="Arial" panose="020B0604020202020204" pitchFamily="34" charset="0"/>
              <a:buChar char="•"/>
              <a:tabLst>
                <a:tab pos="2088514" algn="l"/>
                <a:tab pos="2089150" algn="l"/>
              </a:tabLst>
            </a:pP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L’engagement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des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managers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et des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salariés</a:t>
            </a:r>
            <a:r>
              <a:rPr lang="fr-FR" sz="1100" spc="-85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(80 %)</a:t>
            </a:r>
          </a:p>
          <a:p>
            <a:pPr marL="2040255" lvl="1" indent="-171450">
              <a:spcBef>
                <a:spcPts val="0"/>
              </a:spcBef>
              <a:buClr>
                <a:srgbClr val="CF1B5B"/>
              </a:buClr>
              <a:buSzPct val="100000"/>
              <a:buFont typeface="Arial" panose="020B0604020202020204" pitchFamily="34" charset="0"/>
              <a:buChar char="•"/>
              <a:tabLst>
                <a:tab pos="2088514" algn="l"/>
                <a:tab pos="2089150" algn="l"/>
              </a:tabLst>
            </a:pP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La performance et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la productivité</a:t>
            </a:r>
            <a:r>
              <a:rPr lang="fr-FR" sz="1100" spc="-9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(69 %)</a:t>
            </a:r>
          </a:p>
          <a:p>
            <a:pPr marL="2040255" lvl="1" indent="-171450">
              <a:spcBef>
                <a:spcPts val="0"/>
              </a:spcBef>
              <a:buClr>
                <a:srgbClr val="CF1B5B"/>
              </a:buClr>
              <a:buSzPct val="100000"/>
              <a:buFont typeface="Arial" panose="020B0604020202020204" pitchFamily="34" charset="0"/>
              <a:buChar char="•"/>
              <a:tabLst>
                <a:tab pos="2088514" algn="l"/>
                <a:tab pos="2089150" algn="l"/>
              </a:tabLst>
            </a:pP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La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réputation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et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l’attractivité</a:t>
            </a:r>
            <a:r>
              <a:rPr lang="fr-FR" sz="1100" spc="-65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(61%)</a:t>
            </a:r>
          </a:p>
          <a:p>
            <a:pPr marL="1697355" indent="-285750">
              <a:lnSpc>
                <a:spcPct val="100000"/>
              </a:lnSpc>
              <a:spcBef>
                <a:spcPts val="29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1631314" algn="l"/>
                <a:tab pos="1631950" algn="l"/>
              </a:tabLst>
            </a:pPr>
            <a:r>
              <a:rPr lang="fr-FR" sz="1200" spc="-15" dirty="0">
                <a:solidFill>
                  <a:srgbClr val="584446"/>
                </a:solidFill>
                <a:latin typeface="+mn-lt"/>
              </a:rPr>
              <a:t>C’est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aussi ce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que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révèle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une action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pilote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menée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chez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EDF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Sud-Ouest et monitorée </a:t>
            </a:r>
            <a:r>
              <a:rPr lang="fr-FR" sz="1200" dirty="0">
                <a:solidFill>
                  <a:srgbClr val="584446"/>
                </a:solidFill>
                <a:latin typeface="+mn-lt"/>
              </a:rPr>
              <a:t>par </a:t>
            </a:r>
            <a:r>
              <a:rPr lang="fr-FR" sz="1200" spc="-5" dirty="0">
                <a:solidFill>
                  <a:srgbClr val="584446"/>
                </a:solidFill>
                <a:latin typeface="+mn-lt"/>
              </a:rPr>
              <a:t>l’Europe</a:t>
            </a:r>
            <a:r>
              <a:rPr lang="fr-FR" sz="1200" spc="-60" dirty="0">
                <a:solidFill>
                  <a:srgbClr val="584446"/>
                </a:solidFill>
                <a:latin typeface="+mn-lt"/>
              </a:rPr>
              <a:t> </a:t>
            </a:r>
            <a:r>
              <a:rPr lang="fr-FR" sz="1200" spc="-5" baseline="30000" dirty="0">
                <a:solidFill>
                  <a:srgbClr val="584446"/>
                </a:solidFill>
                <a:latin typeface="+mn-lt"/>
              </a:rPr>
              <a:t>3</a:t>
            </a:r>
            <a:endParaRPr lang="fr-FR" sz="1200" baseline="30000" dirty="0">
              <a:solidFill>
                <a:srgbClr val="584446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C7AA6E-6130-7140-A265-A5121D7C9313}"/>
              </a:ext>
            </a:extLst>
          </p:cNvPr>
          <p:cNvSpPr/>
          <p:nvPr/>
        </p:nvSpPr>
        <p:spPr>
          <a:xfrm>
            <a:off x="-772616" y="4155333"/>
            <a:ext cx="9285680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178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r-FR" sz="1400" b="1" spc="-10" dirty="0">
                <a:solidFill>
                  <a:srgbClr val="CF1B5B"/>
                </a:solidFill>
                <a:latin typeface="+mn-lt"/>
              </a:rPr>
              <a:t>DÉVELOPPER </a:t>
            </a:r>
            <a:r>
              <a:rPr lang="fr-FR" sz="1400" b="1" spc="-5" dirty="0">
                <a:solidFill>
                  <a:srgbClr val="CF1B5B"/>
                </a:solidFill>
                <a:latin typeface="+mn-lt"/>
              </a:rPr>
              <a:t>DE NOUVELLES</a:t>
            </a:r>
            <a:r>
              <a:rPr lang="fr-FR" sz="1400" b="1" spc="50" dirty="0">
                <a:solidFill>
                  <a:srgbClr val="CF1B5B"/>
                </a:solidFill>
                <a:latin typeface="+mn-lt"/>
              </a:rPr>
              <a:t> </a:t>
            </a:r>
            <a:r>
              <a:rPr lang="fr-FR" sz="1400" b="1" spc="-10" dirty="0">
                <a:solidFill>
                  <a:srgbClr val="CF1B5B"/>
                </a:solidFill>
                <a:latin typeface="+mn-lt"/>
              </a:rPr>
              <a:t>COMPÉTENCES</a:t>
            </a:r>
          </a:p>
          <a:p>
            <a:pPr marL="2256155" marR="288925" lvl="1" indent="-285750">
              <a:lnSpc>
                <a:spcPct val="100000"/>
              </a:lnSpc>
              <a:spcBef>
                <a:spcPts val="25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172335" algn="l"/>
                <a:tab pos="2172970" algn="l"/>
              </a:tabLst>
            </a:pP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La situation d’aidant est génératrice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de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compétences nouvelles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pour les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salariés concernés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qui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doivent  tenir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un </a:t>
            </a:r>
            <a:r>
              <a:rPr lang="fr-FR" sz="1200" spc="-10" dirty="0">
                <a:solidFill>
                  <a:srgbClr val="584446"/>
                </a:solidFill>
                <a:latin typeface="+mn-lt"/>
                <a:cs typeface="Calibri"/>
              </a:rPr>
              <a:t>rôle d’accompagnant qu’aucune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université</a:t>
            </a:r>
            <a:r>
              <a:rPr lang="fr-FR" sz="1200" spc="-10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200" spc="-10" dirty="0">
                <a:solidFill>
                  <a:srgbClr val="584446"/>
                </a:solidFill>
                <a:latin typeface="+mn-lt"/>
                <a:cs typeface="Calibri"/>
              </a:rPr>
              <a:t>n’enseigne.</a:t>
            </a:r>
            <a:endParaRPr lang="fr-FR" sz="1200" dirty="0">
              <a:solidFill>
                <a:srgbClr val="584446"/>
              </a:solidFill>
              <a:latin typeface="+mn-lt"/>
              <a:cs typeface="Calibri"/>
            </a:endParaRPr>
          </a:p>
          <a:p>
            <a:pPr marL="2256155" marR="5080" lvl="1" indent="-285750">
              <a:lnSpc>
                <a:spcPct val="100000"/>
              </a:lnSpc>
              <a:buClr>
                <a:srgbClr val="F19524"/>
              </a:buClr>
              <a:buFont typeface="Wingdings" pitchFamily="2" charset="2"/>
              <a:buChar char="§"/>
              <a:tabLst>
                <a:tab pos="2172335" algn="l"/>
                <a:tab pos="2172970" algn="l"/>
              </a:tabLst>
            </a:pPr>
            <a:r>
              <a:rPr lang="fr-FR" sz="1200" spc="-15" dirty="0">
                <a:solidFill>
                  <a:srgbClr val="584446"/>
                </a:solidFill>
                <a:latin typeface="+mn-lt"/>
                <a:cs typeface="Calibri"/>
              </a:rPr>
              <a:t>C’est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ce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que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montrent </a:t>
            </a:r>
            <a:r>
              <a:rPr lang="fr-FR" sz="1200" spc="-10" dirty="0">
                <a:solidFill>
                  <a:srgbClr val="584446"/>
                </a:solidFill>
                <a:latin typeface="+mn-lt"/>
                <a:cs typeface="Calibri"/>
              </a:rPr>
              <a:t>différents travaux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(et notamment </a:t>
            </a:r>
            <a:r>
              <a:rPr lang="fr-FR" sz="1200" spc="-15" dirty="0">
                <a:solidFill>
                  <a:srgbClr val="584446"/>
                </a:solidFill>
                <a:latin typeface="+mn-lt"/>
                <a:cs typeface="Calibri"/>
              </a:rPr>
              <a:t>l’étude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«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Être aidant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de malade </a:t>
            </a:r>
            <a:r>
              <a:rPr lang="fr-FR" sz="1200" spc="-15" dirty="0">
                <a:solidFill>
                  <a:srgbClr val="584446"/>
                </a:solidFill>
                <a:latin typeface="+mn-lt"/>
                <a:cs typeface="Calibri"/>
              </a:rPr>
              <a:t>d’Alzheimer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: 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difficultés, </a:t>
            </a:r>
            <a:r>
              <a:rPr lang="fr-FR" sz="1200" spc="-10" dirty="0">
                <a:solidFill>
                  <a:srgbClr val="584446"/>
                </a:solidFill>
                <a:latin typeface="+mn-lt"/>
                <a:cs typeface="Calibri"/>
              </a:rPr>
              <a:t>stratégies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pour </a:t>
            </a:r>
            <a:r>
              <a:rPr lang="fr-FR" sz="1200" spc="-10" dirty="0">
                <a:solidFill>
                  <a:srgbClr val="584446"/>
                </a:solidFill>
                <a:latin typeface="+mn-lt"/>
                <a:cs typeface="Calibri"/>
              </a:rPr>
              <a:t>faire face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et gratifications »)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qui </a:t>
            </a:r>
            <a:r>
              <a:rPr lang="fr-FR" sz="1200" spc="-5" dirty="0">
                <a:solidFill>
                  <a:srgbClr val="584446"/>
                </a:solidFill>
                <a:latin typeface="+mn-lt"/>
                <a:cs typeface="Calibri"/>
              </a:rPr>
              <a:t>valorisent</a:t>
            </a:r>
            <a:r>
              <a:rPr lang="fr-FR" sz="1200" spc="-95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200" dirty="0">
                <a:solidFill>
                  <a:srgbClr val="584446"/>
                </a:solidFill>
                <a:latin typeface="+mn-lt"/>
                <a:cs typeface="Calibri"/>
              </a:rPr>
              <a:t>:</a:t>
            </a:r>
          </a:p>
          <a:p>
            <a:pPr marL="2742565" lvl="2" indent="-228600">
              <a:lnSpc>
                <a:spcPct val="100000"/>
              </a:lnSpc>
              <a:spcBef>
                <a:spcPts val="10"/>
              </a:spcBef>
              <a:buClr>
                <a:srgbClr val="CF1B5B"/>
              </a:buClr>
              <a:buFont typeface="Arial" panose="020B0604020202020204" pitchFamily="34" charset="0"/>
              <a:buChar char="•"/>
              <a:tabLst>
                <a:tab pos="2706370" algn="l"/>
              </a:tabLst>
            </a:pP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Le développement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d’une meilleure gestion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du</a:t>
            </a:r>
            <a:r>
              <a:rPr lang="fr-FR" sz="1100" spc="-85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stress</a:t>
            </a:r>
            <a:endParaRPr lang="fr-FR" sz="1100" dirty="0">
              <a:solidFill>
                <a:srgbClr val="584446"/>
              </a:solidFill>
              <a:latin typeface="+mn-lt"/>
              <a:cs typeface="Calibri"/>
            </a:endParaRPr>
          </a:p>
          <a:p>
            <a:pPr marL="2742565" lvl="2" indent="-228600">
              <a:lnSpc>
                <a:spcPct val="100000"/>
              </a:lnSpc>
              <a:buClr>
                <a:srgbClr val="CF1B5B"/>
              </a:buClr>
              <a:buFont typeface="Arial" panose="020B0604020202020204" pitchFamily="34" charset="0"/>
              <a:buChar char="•"/>
              <a:tabLst>
                <a:tab pos="2706370" algn="l"/>
              </a:tabLst>
            </a:pP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nouvelles capacités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en termes de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gestion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et de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pilotage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petites unités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de</a:t>
            </a:r>
            <a:r>
              <a:rPr lang="fr-FR" sz="1100" spc="-6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soin</a:t>
            </a:r>
            <a:endParaRPr lang="fr-FR" sz="1100" dirty="0">
              <a:solidFill>
                <a:srgbClr val="584446"/>
              </a:solidFill>
              <a:latin typeface="+mn-lt"/>
              <a:cs typeface="Calibri"/>
            </a:endParaRPr>
          </a:p>
          <a:p>
            <a:pPr marL="2742565" lvl="2" indent="-228600">
              <a:lnSpc>
                <a:spcPct val="100000"/>
              </a:lnSpc>
              <a:buClr>
                <a:srgbClr val="CF1B5B"/>
              </a:buClr>
              <a:buFont typeface="Arial" panose="020B0604020202020204" pitchFamily="34" charset="0"/>
              <a:buChar char="•"/>
              <a:tabLst>
                <a:tab pos="2706370" algn="l"/>
              </a:tabLst>
            </a:pP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Davantage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créativité liée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à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la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recherche de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solutions alternatives pour accompagner son</a:t>
            </a:r>
            <a:r>
              <a:rPr lang="fr-FR" sz="1100" spc="-50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proche</a:t>
            </a:r>
            <a:endParaRPr lang="fr-FR" sz="1100" dirty="0">
              <a:solidFill>
                <a:srgbClr val="584446"/>
              </a:solidFill>
              <a:latin typeface="+mn-lt"/>
              <a:cs typeface="Calibri"/>
            </a:endParaRPr>
          </a:p>
          <a:p>
            <a:pPr marL="2742565" lvl="2" indent="-228600">
              <a:lnSpc>
                <a:spcPct val="100000"/>
              </a:lnSpc>
              <a:buClr>
                <a:srgbClr val="CF1B5B"/>
              </a:buClr>
              <a:buFont typeface="Arial" panose="020B0604020202020204" pitchFamily="34" charset="0"/>
              <a:buChar char="•"/>
              <a:tabLst>
                <a:tab pos="2706370" algn="l"/>
              </a:tabLst>
            </a:pP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Un accroissement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du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potentiel d’adaptabilité vis-à-vis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de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situations </a:t>
            </a:r>
            <a:r>
              <a:rPr lang="fr-FR" sz="1100" dirty="0">
                <a:solidFill>
                  <a:srgbClr val="584446"/>
                </a:solidFill>
                <a:latin typeface="+mn-lt"/>
                <a:cs typeface="Calibri"/>
              </a:rPr>
              <a:t>de</a:t>
            </a:r>
            <a:r>
              <a:rPr lang="fr-FR" sz="1100" spc="-65" dirty="0">
                <a:solidFill>
                  <a:srgbClr val="584446"/>
                </a:solidFill>
                <a:latin typeface="+mn-lt"/>
                <a:cs typeface="Calibri"/>
              </a:rPr>
              <a:t> </a:t>
            </a:r>
            <a:r>
              <a:rPr lang="fr-FR" sz="1100" spc="-5" dirty="0">
                <a:solidFill>
                  <a:srgbClr val="584446"/>
                </a:solidFill>
                <a:latin typeface="+mn-lt"/>
                <a:cs typeface="Calibri"/>
              </a:rPr>
              <a:t>déséquilibre</a:t>
            </a:r>
            <a:endParaRPr lang="fr-FR" sz="1100" dirty="0">
              <a:solidFill>
                <a:srgbClr val="584446"/>
              </a:solidFill>
              <a:latin typeface="+mn-lt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E8A47-9CB9-E240-852F-30395F00EBCA}"/>
              </a:ext>
            </a:extLst>
          </p:cNvPr>
          <p:cNvSpPr/>
          <p:nvPr/>
        </p:nvSpPr>
        <p:spPr>
          <a:xfrm>
            <a:off x="713954" y="6014105"/>
            <a:ext cx="7941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+mj-lt"/>
              <a:buAutoNum type="arabicPeriod" startAt="2"/>
              <a:tabLst>
                <a:tab pos="145415" algn="l"/>
              </a:tabLst>
            </a:pP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Carers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UK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for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Employers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for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Carers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/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Department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of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Health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Task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and Finish Group </a:t>
            </a:r>
            <a:r>
              <a:rPr lang="fr-FR" sz="800" dirty="0">
                <a:solidFill>
                  <a:srgbClr val="73575A"/>
                </a:solidFill>
                <a:latin typeface="+mn-lt"/>
                <a:cs typeface="Calibri"/>
              </a:rPr>
              <a:t>(2013) 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Business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Benefits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of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Supporting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Working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Carers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b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http://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www.employersforcarers.org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/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resources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/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research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/item/809-employers-business-benefits-survey</a:t>
            </a:r>
            <a:endParaRPr lang="fr-FR" sz="800" dirty="0">
              <a:latin typeface="+mn-lt"/>
              <a:cs typeface="Calibri"/>
            </a:endParaRPr>
          </a:p>
          <a:p>
            <a:pPr marL="241300" marR="367030" indent="-228600">
              <a:lnSpc>
                <a:spcPct val="100000"/>
              </a:lnSpc>
              <a:buFont typeface="+mj-lt"/>
              <a:buAutoNum type="arabicPeriod" startAt="2"/>
              <a:tabLst>
                <a:tab pos="145415" algn="l"/>
              </a:tabLst>
            </a:pP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Eurofound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case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study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care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related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supports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edf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south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–</a:t>
            </a:r>
            <a:r>
              <a:rPr lang="fr-FR" sz="800" spc="-5" dirty="0" err="1">
                <a:solidFill>
                  <a:srgbClr val="73575A"/>
                </a:solidFill>
                <a:latin typeface="+mn-lt"/>
                <a:cs typeface="Calibri"/>
              </a:rPr>
              <a:t>west</a:t>
            </a:r>
            <a:r>
              <a:rPr lang="fr-FR" sz="800" spc="-5" dirty="0">
                <a:solidFill>
                  <a:srgbClr val="73575A"/>
                </a:solidFill>
                <a:latin typeface="+mn-lt"/>
                <a:cs typeface="Calibri"/>
              </a:rPr>
              <a:t> France</a:t>
            </a:r>
            <a:endParaRPr lang="fr-FR" sz="800" dirty="0">
              <a:latin typeface="+mn-lt"/>
              <a:cs typeface="Calibri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B84023F-854E-9E4D-BB5D-595AAF826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03" y="-25409"/>
            <a:ext cx="1131527" cy="11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5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8ED0C06-E6AD-AA43-83AE-04CAF010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5" dirty="0"/>
              <a:t>3 </a:t>
            </a:r>
            <a:r>
              <a:rPr lang="fr-FR" spc="-10" dirty="0"/>
              <a:t>RAISONS POUR </a:t>
            </a:r>
            <a:r>
              <a:rPr lang="fr-FR" spc="-5" dirty="0"/>
              <a:t>AGIR</a:t>
            </a:r>
            <a:r>
              <a:rPr lang="fr-FR" spc="-60" dirty="0"/>
              <a:t> </a:t>
            </a:r>
            <a:r>
              <a:rPr lang="fr-FR" spc="-5" dirty="0"/>
              <a:t>(3/3)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E0DFF4-D780-A746-ACB4-6A3C26B64BE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45D831-04EB-8F40-8873-DB6602A4960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Titre de votre présentation à modifier dans "Insertion/En-tête et pied de page"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37B5F8E-7D6B-FB43-863B-38E0AD1B788E}"/>
              </a:ext>
            </a:extLst>
          </p:cNvPr>
          <p:cNvGrpSpPr/>
          <p:nvPr/>
        </p:nvGrpSpPr>
        <p:grpSpPr>
          <a:xfrm>
            <a:off x="788573" y="1107878"/>
            <a:ext cx="7866657" cy="827929"/>
            <a:chOff x="788573" y="3625505"/>
            <a:chExt cx="7866657" cy="827929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08DC70B1-088D-FF47-991D-891E1A48BE2D}"/>
                </a:ext>
              </a:extLst>
            </p:cNvPr>
            <p:cNvSpPr/>
            <p:nvPr/>
          </p:nvSpPr>
          <p:spPr>
            <a:xfrm>
              <a:off x="2997449" y="3625505"/>
              <a:ext cx="5657781" cy="822095"/>
            </a:xfrm>
            <a:custGeom>
              <a:avLst/>
              <a:gdLst>
                <a:gd name="connsiteX0" fmla="*/ 6070643 w 6070643"/>
                <a:gd name="connsiteY0" fmla="*/ 438912 h 879348"/>
                <a:gd name="connsiteX1" fmla="*/ 5631731 w 6070643"/>
                <a:gd name="connsiteY1" fmla="*/ 0 h 879348"/>
                <a:gd name="connsiteX2" fmla="*/ 18842 w 6070643"/>
                <a:gd name="connsiteY2" fmla="*/ 0 h 879348"/>
                <a:gd name="connsiteX3" fmla="*/ 0 w 6070643"/>
                <a:gd name="connsiteY3" fmla="*/ 420896 h 879348"/>
                <a:gd name="connsiteX4" fmla="*/ 18842 w 6070643"/>
                <a:gd name="connsiteY4" fmla="*/ 879348 h 879348"/>
                <a:gd name="connsiteX5" fmla="*/ 5631731 w 6070643"/>
                <a:gd name="connsiteY5" fmla="*/ 879348 h 879348"/>
                <a:gd name="connsiteX6" fmla="*/ 6070643 w 6070643"/>
                <a:gd name="connsiteY6" fmla="*/ 438912 h 879348"/>
                <a:gd name="connsiteX0" fmla="*/ 6051801 w 6051801"/>
                <a:gd name="connsiteY0" fmla="*/ 438912 h 879348"/>
                <a:gd name="connsiteX1" fmla="*/ 5612889 w 6051801"/>
                <a:gd name="connsiteY1" fmla="*/ 0 h 879348"/>
                <a:gd name="connsiteX2" fmla="*/ 0 w 6051801"/>
                <a:gd name="connsiteY2" fmla="*/ 0 h 879348"/>
                <a:gd name="connsiteX3" fmla="*/ 438131 w 6051801"/>
                <a:gd name="connsiteY3" fmla="*/ 436930 h 879348"/>
                <a:gd name="connsiteX4" fmla="*/ 0 w 6051801"/>
                <a:gd name="connsiteY4" fmla="*/ 879348 h 879348"/>
                <a:gd name="connsiteX5" fmla="*/ 5612889 w 6051801"/>
                <a:gd name="connsiteY5" fmla="*/ 879348 h 879348"/>
                <a:gd name="connsiteX6" fmla="*/ 6051801 w 6051801"/>
                <a:gd name="connsiteY6" fmla="*/ 438912 h 87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51801" h="879348">
                  <a:moveTo>
                    <a:pt x="6051801" y="438912"/>
                  </a:moveTo>
                  <a:lnTo>
                    <a:pt x="5612889" y="0"/>
                  </a:lnTo>
                  <a:lnTo>
                    <a:pt x="0" y="0"/>
                  </a:lnTo>
                  <a:lnTo>
                    <a:pt x="438131" y="436930"/>
                  </a:lnTo>
                  <a:lnTo>
                    <a:pt x="0" y="879348"/>
                  </a:lnTo>
                  <a:lnTo>
                    <a:pt x="5612889" y="879348"/>
                  </a:lnTo>
                  <a:lnTo>
                    <a:pt x="6051801" y="438912"/>
                  </a:lnTo>
                  <a:close/>
                </a:path>
              </a:pathLst>
            </a:custGeom>
            <a:solidFill>
              <a:srgbClr val="CF1B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E0EAE664-D104-A047-A471-E807BEE96920}"/>
                </a:ext>
              </a:extLst>
            </p:cNvPr>
            <p:cNvSpPr/>
            <p:nvPr/>
          </p:nvSpPr>
          <p:spPr>
            <a:xfrm>
              <a:off x="1886762" y="3627046"/>
              <a:ext cx="1408153" cy="822214"/>
            </a:xfrm>
            <a:custGeom>
              <a:avLst/>
              <a:gdLst/>
              <a:ahLst/>
              <a:cxnLst/>
              <a:rect l="l" t="t" r="r" b="b"/>
              <a:pathLst>
                <a:path w="1506220" h="879475">
                  <a:moveTo>
                    <a:pt x="1505712" y="438912"/>
                  </a:moveTo>
                  <a:lnTo>
                    <a:pt x="1066800" y="0"/>
                  </a:lnTo>
                  <a:lnTo>
                    <a:pt x="0" y="0"/>
                  </a:lnTo>
                  <a:lnTo>
                    <a:pt x="440436" y="438912"/>
                  </a:lnTo>
                  <a:lnTo>
                    <a:pt x="440436" y="879348"/>
                  </a:lnTo>
                  <a:lnTo>
                    <a:pt x="1066800" y="879348"/>
                  </a:lnTo>
                  <a:lnTo>
                    <a:pt x="1505712" y="438912"/>
                  </a:lnTo>
                  <a:close/>
                </a:path>
                <a:path w="1506220" h="879475">
                  <a:moveTo>
                    <a:pt x="440436" y="879348"/>
                  </a:moveTo>
                  <a:lnTo>
                    <a:pt x="440436" y="438912"/>
                  </a:lnTo>
                  <a:lnTo>
                    <a:pt x="0" y="879348"/>
                  </a:lnTo>
                  <a:lnTo>
                    <a:pt x="440436" y="879348"/>
                  </a:lnTo>
                  <a:close/>
                </a:path>
              </a:pathLst>
            </a:custGeom>
            <a:solidFill>
              <a:srgbClr val="FFB2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B4D3377D-2331-1549-B416-A0772553D355}"/>
                </a:ext>
              </a:extLst>
            </p:cNvPr>
            <p:cNvSpPr/>
            <p:nvPr/>
          </p:nvSpPr>
          <p:spPr>
            <a:xfrm>
              <a:off x="788573" y="3625505"/>
              <a:ext cx="1408293" cy="827929"/>
            </a:xfrm>
            <a:custGeom>
              <a:avLst/>
              <a:gdLst>
                <a:gd name="connsiteX0" fmla="*/ 1505712 w 1505712"/>
                <a:gd name="connsiteY0" fmla="*/ 438912 h 879348"/>
                <a:gd name="connsiteX1" fmla="*/ 1066800 w 1505712"/>
                <a:gd name="connsiteY1" fmla="*/ 0 h 879348"/>
                <a:gd name="connsiteX2" fmla="*/ 0 w 1505712"/>
                <a:gd name="connsiteY2" fmla="*/ 0 h 879348"/>
                <a:gd name="connsiteX3" fmla="*/ 440436 w 1505712"/>
                <a:gd name="connsiteY3" fmla="*/ 438912 h 879348"/>
                <a:gd name="connsiteX4" fmla="*/ 440436 w 1505712"/>
                <a:gd name="connsiteY4" fmla="*/ 879348 h 879348"/>
                <a:gd name="connsiteX5" fmla="*/ 1066800 w 1505712"/>
                <a:gd name="connsiteY5" fmla="*/ 879348 h 879348"/>
                <a:gd name="connsiteX6" fmla="*/ 1505712 w 1505712"/>
                <a:gd name="connsiteY6" fmla="*/ 438912 h 879348"/>
                <a:gd name="connsiteX0" fmla="*/ 0 w 1505712"/>
                <a:gd name="connsiteY0" fmla="*/ 879348 h 879348"/>
                <a:gd name="connsiteX1" fmla="*/ 440436 w 1505712"/>
                <a:gd name="connsiteY1" fmla="*/ 438912 h 879348"/>
                <a:gd name="connsiteX2" fmla="*/ 0 w 1505712"/>
                <a:gd name="connsiteY2" fmla="*/ 879348 h 879348"/>
                <a:gd name="connsiteX0" fmla="*/ 1505712 w 1505712"/>
                <a:gd name="connsiteY0" fmla="*/ 438912 h 977156"/>
                <a:gd name="connsiteX1" fmla="*/ 1066800 w 1505712"/>
                <a:gd name="connsiteY1" fmla="*/ 0 h 977156"/>
                <a:gd name="connsiteX2" fmla="*/ 0 w 1505712"/>
                <a:gd name="connsiteY2" fmla="*/ 0 h 977156"/>
                <a:gd name="connsiteX3" fmla="*/ 440436 w 1505712"/>
                <a:gd name="connsiteY3" fmla="*/ 438912 h 977156"/>
                <a:gd name="connsiteX4" fmla="*/ 440436 w 1505712"/>
                <a:gd name="connsiteY4" fmla="*/ 879348 h 977156"/>
                <a:gd name="connsiteX5" fmla="*/ 1066800 w 1505712"/>
                <a:gd name="connsiteY5" fmla="*/ 879348 h 977156"/>
                <a:gd name="connsiteX6" fmla="*/ 1505712 w 1505712"/>
                <a:gd name="connsiteY6" fmla="*/ 438912 h 977156"/>
                <a:gd name="connsiteX0" fmla="*/ 0 w 1505712"/>
                <a:gd name="connsiteY0" fmla="*/ 879348 h 977156"/>
                <a:gd name="connsiteX1" fmla="*/ 440436 w 1505712"/>
                <a:gd name="connsiteY1" fmla="*/ 438912 h 977156"/>
                <a:gd name="connsiteX2" fmla="*/ 97808 w 1505712"/>
                <a:gd name="connsiteY2" fmla="*/ 977156 h 977156"/>
                <a:gd name="connsiteX0" fmla="*/ 1505712 w 1505712"/>
                <a:gd name="connsiteY0" fmla="*/ 438912 h 1217667"/>
                <a:gd name="connsiteX1" fmla="*/ 1066800 w 1505712"/>
                <a:gd name="connsiteY1" fmla="*/ 0 h 1217667"/>
                <a:gd name="connsiteX2" fmla="*/ 0 w 1505712"/>
                <a:gd name="connsiteY2" fmla="*/ 0 h 1217667"/>
                <a:gd name="connsiteX3" fmla="*/ 440436 w 1505712"/>
                <a:gd name="connsiteY3" fmla="*/ 438912 h 1217667"/>
                <a:gd name="connsiteX4" fmla="*/ 440436 w 1505712"/>
                <a:gd name="connsiteY4" fmla="*/ 879348 h 1217667"/>
                <a:gd name="connsiteX5" fmla="*/ 1066800 w 1505712"/>
                <a:gd name="connsiteY5" fmla="*/ 879348 h 1217667"/>
                <a:gd name="connsiteX6" fmla="*/ 1505712 w 1505712"/>
                <a:gd name="connsiteY6" fmla="*/ 438912 h 1217667"/>
                <a:gd name="connsiteX0" fmla="*/ 0 w 1505712"/>
                <a:gd name="connsiteY0" fmla="*/ 879348 h 1217667"/>
                <a:gd name="connsiteX1" fmla="*/ 440436 w 1505712"/>
                <a:gd name="connsiteY1" fmla="*/ 438912 h 1217667"/>
                <a:gd name="connsiteX2" fmla="*/ 234098 w 1505712"/>
                <a:gd name="connsiteY2" fmla="*/ 1217667 h 1217667"/>
                <a:gd name="connsiteX0" fmla="*/ 1505712 w 1505712"/>
                <a:gd name="connsiteY0" fmla="*/ 438912 h 879348"/>
                <a:gd name="connsiteX1" fmla="*/ 1066800 w 1505712"/>
                <a:gd name="connsiteY1" fmla="*/ 0 h 879348"/>
                <a:gd name="connsiteX2" fmla="*/ 0 w 1505712"/>
                <a:gd name="connsiteY2" fmla="*/ 0 h 879348"/>
                <a:gd name="connsiteX3" fmla="*/ 440436 w 1505712"/>
                <a:gd name="connsiteY3" fmla="*/ 438912 h 879348"/>
                <a:gd name="connsiteX4" fmla="*/ 440436 w 1505712"/>
                <a:gd name="connsiteY4" fmla="*/ 879348 h 879348"/>
                <a:gd name="connsiteX5" fmla="*/ 1066800 w 1505712"/>
                <a:gd name="connsiteY5" fmla="*/ 879348 h 879348"/>
                <a:gd name="connsiteX6" fmla="*/ 1505712 w 1505712"/>
                <a:gd name="connsiteY6" fmla="*/ 438912 h 879348"/>
                <a:gd name="connsiteX0" fmla="*/ 0 w 1505712"/>
                <a:gd name="connsiteY0" fmla="*/ 879348 h 879348"/>
                <a:gd name="connsiteX1" fmla="*/ 440436 w 1505712"/>
                <a:gd name="connsiteY1" fmla="*/ 438912 h 879348"/>
                <a:gd name="connsiteX0" fmla="*/ 1505712 w 1505712"/>
                <a:gd name="connsiteY0" fmla="*/ 438912 h 967536"/>
                <a:gd name="connsiteX1" fmla="*/ 1066800 w 1505712"/>
                <a:gd name="connsiteY1" fmla="*/ 0 h 967536"/>
                <a:gd name="connsiteX2" fmla="*/ 0 w 1505712"/>
                <a:gd name="connsiteY2" fmla="*/ 0 h 967536"/>
                <a:gd name="connsiteX3" fmla="*/ 440436 w 1505712"/>
                <a:gd name="connsiteY3" fmla="*/ 438912 h 967536"/>
                <a:gd name="connsiteX4" fmla="*/ 440436 w 1505712"/>
                <a:gd name="connsiteY4" fmla="*/ 879348 h 967536"/>
                <a:gd name="connsiteX5" fmla="*/ 1066800 w 1505712"/>
                <a:gd name="connsiteY5" fmla="*/ 879348 h 967536"/>
                <a:gd name="connsiteX6" fmla="*/ 1505712 w 1505712"/>
                <a:gd name="connsiteY6" fmla="*/ 438912 h 967536"/>
                <a:gd name="connsiteX0" fmla="*/ 96205 w 1505712"/>
                <a:gd name="connsiteY0" fmla="*/ 967536 h 967536"/>
                <a:gd name="connsiteX1" fmla="*/ 440436 w 1505712"/>
                <a:gd name="connsiteY1" fmla="*/ 438912 h 967536"/>
                <a:gd name="connsiteX0" fmla="*/ 1505712 w 1505712"/>
                <a:gd name="connsiteY0" fmla="*/ 438912 h 967536"/>
                <a:gd name="connsiteX1" fmla="*/ 1066800 w 1505712"/>
                <a:gd name="connsiteY1" fmla="*/ 0 h 967536"/>
                <a:gd name="connsiteX2" fmla="*/ 0 w 1505712"/>
                <a:gd name="connsiteY2" fmla="*/ 0 h 967536"/>
                <a:gd name="connsiteX3" fmla="*/ 440436 w 1505712"/>
                <a:gd name="connsiteY3" fmla="*/ 438912 h 967536"/>
                <a:gd name="connsiteX4" fmla="*/ 440436 w 1505712"/>
                <a:gd name="connsiteY4" fmla="*/ 879348 h 967536"/>
                <a:gd name="connsiteX5" fmla="*/ 1066800 w 1505712"/>
                <a:gd name="connsiteY5" fmla="*/ 879348 h 967536"/>
                <a:gd name="connsiteX6" fmla="*/ 1505712 w 1505712"/>
                <a:gd name="connsiteY6" fmla="*/ 438912 h 967536"/>
                <a:gd name="connsiteX0" fmla="*/ 96205 w 1505712"/>
                <a:gd name="connsiteY0" fmla="*/ 967536 h 967536"/>
                <a:gd name="connsiteX1" fmla="*/ 696982 w 1505712"/>
                <a:gd name="connsiteY1" fmla="*/ 527100 h 967536"/>
                <a:gd name="connsiteX0" fmla="*/ 1505712 w 1505712"/>
                <a:gd name="connsiteY0" fmla="*/ 438912 h 967536"/>
                <a:gd name="connsiteX1" fmla="*/ 1066800 w 1505712"/>
                <a:gd name="connsiteY1" fmla="*/ 0 h 967536"/>
                <a:gd name="connsiteX2" fmla="*/ 0 w 1505712"/>
                <a:gd name="connsiteY2" fmla="*/ 0 h 967536"/>
                <a:gd name="connsiteX3" fmla="*/ 440436 w 1505712"/>
                <a:gd name="connsiteY3" fmla="*/ 438912 h 967536"/>
                <a:gd name="connsiteX4" fmla="*/ 440436 w 1505712"/>
                <a:gd name="connsiteY4" fmla="*/ 879348 h 967536"/>
                <a:gd name="connsiteX5" fmla="*/ 1066800 w 1505712"/>
                <a:gd name="connsiteY5" fmla="*/ 879348 h 967536"/>
                <a:gd name="connsiteX6" fmla="*/ 1505712 w 1505712"/>
                <a:gd name="connsiteY6" fmla="*/ 438912 h 967536"/>
                <a:gd name="connsiteX0" fmla="*/ 96205 w 1505712"/>
                <a:gd name="connsiteY0" fmla="*/ 967536 h 967536"/>
                <a:gd name="connsiteX1" fmla="*/ 696982 w 1505712"/>
                <a:gd name="connsiteY1" fmla="*/ 527100 h 967536"/>
                <a:gd name="connsiteX2" fmla="*/ 96205 w 1505712"/>
                <a:gd name="connsiteY2" fmla="*/ 967536 h 967536"/>
                <a:gd name="connsiteX0" fmla="*/ 1505712 w 1505712"/>
                <a:gd name="connsiteY0" fmla="*/ 438912 h 967536"/>
                <a:gd name="connsiteX1" fmla="*/ 1066800 w 1505712"/>
                <a:gd name="connsiteY1" fmla="*/ 0 h 967536"/>
                <a:gd name="connsiteX2" fmla="*/ 0 w 1505712"/>
                <a:gd name="connsiteY2" fmla="*/ 0 h 967536"/>
                <a:gd name="connsiteX3" fmla="*/ 440436 w 1505712"/>
                <a:gd name="connsiteY3" fmla="*/ 438912 h 967536"/>
                <a:gd name="connsiteX4" fmla="*/ 440436 w 1505712"/>
                <a:gd name="connsiteY4" fmla="*/ 879348 h 967536"/>
                <a:gd name="connsiteX5" fmla="*/ 1066800 w 1505712"/>
                <a:gd name="connsiteY5" fmla="*/ 879348 h 967536"/>
                <a:gd name="connsiteX6" fmla="*/ 1505712 w 1505712"/>
                <a:gd name="connsiteY6" fmla="*/ 438912 h 967536"/>
                <a:gd name="connsiteX0" fmla="*/ 96205 w 1505712"/>
                <a:gd name="connsiteY0" fmla="*/ 967536 h 967536"/>
                <a:gd name="connsiteX1" fmla="*/ 1041715 w 1505712"/>
                <a:gd name="connsiteY1" fmla="*/ 543134 h 967536"/>
                <a:gd name="connsiteX2" fmla="*/ 96205 w 1505712"/>
                <a:gd name="connsiteY2" fmla="*/ 967536 h 967536"/>
                <a:gd name="connsiteX0" fmla="*/ 1618452 w 1618452"/>
                <a:gd name="connsiteY0" fmla="*/ 438912 h 1521215"/>
                <a:gd name="connsiteX1" fmla="*/ 1179540 w 1618452"/>
                <a:gd name="connsiteY1" fmla="*/ 0 h 1521215"/>
                <a:gd name="connsiteX2" fmla="*/ 112740 w 1618452"/>
                <a:gd name="connsiteY2" fmla="*/ 0 h 1521215"/>
                <a:gd name="connsiteX3" fmla="*/ 553176 w 1618452"/>
                <a:gd name="connsiteY3" fmla="*/ 438912 h 1521215"/>
                <a:gd name="connsiteX4" fmla="*/ 553176 w 1618452"/>
                <a:gd name="connsiteY4" fmla="*/ 879348 h 1521215"/>
                <a:gd name="connsiteX5" fmla="*/ 1179540 w 1618452"/>
                <a:gd name="connsiteY5" fmla="*/ 879348 h 1521215"/>
                <a:gd name="connsiteX6" fmla="*/ 1618452 w 1618452"/>
                <a:gd name="connsiteY6" fmla="*/ 438912 h 1521215"/>
                <a:gd name="connsiteX0" fmla="*/ 208945 w 1618452"/>
                <a:gd name="connsiteY0" fmla="*/ 967536 h 1521215"/>
                <a:gd name="connsiteX1" fmla="*/ 0 w 1618452"/>
                <a:gd name="connsiteY1" fmla="*/ 1521215 h 1521215"/>
                <a:gd name="connsiteX2" fmla="*/ 208945 w 1618452"/>
                <a:gd name="connsiteY2" fmla="*/ 967536 h 1521215"/>
                <a:gd name="connsiteX0" fmla="*/ 1618452 w 1618452"/>
                <a:gd name="connsiteY0" fmla="*/ 438912 h 1521215"/>
                <a:gd name="connsiteX1" fmla="*/ 1179540 w 1618452"/>
                <a:gd name="connsiteY1" fmla="*/ 0 h 1521215"/>
                <a:gd name="connsiteX2" fmla="*/ 112740 w 1618452"/>
                <a:gd name="connsiteY2" fmla="*/ 0 h 1521215"/>
                <a:gd name="connsiteX3" fmla="*/ 553176 w 1618452"/>
                <a:gd name="connsiteY3" fmla="*/ 438912 h 1521215"/>
                <a:gd name="connsiteX4" fmla="*/ 553176 w 1618452"/>
                <a:gd name="connsiteY4" fmla="*/ 879348 h 1521215"/>
                <a:gd name="connsiteX5" fmla="*/ 1179540 w 1618452"/>
                <a:gd name="connsiteY5" fmla="*/ 879348 h 1521215"/>
                <a:gd name="connsiteX6" fmla="*/ 1618452 w 1618452"/>
                <a:gd name="connsiteY6" fmla="*/ 438912 h 1521215"/>
                <a:gd name="connsiteX0" fmla="*/ 208945 w 1618452"/>
                <a:gd name="connsiteY0" fmla="*/ 967536 h 1521215"/>
                <a:gd name="connsiteX1" fmla="*/ 0 w 1618452"/>
                <a:gd name="connsiteY1" fmla="*/ 1521215 h 1521215"/>
                <a:gd name="connsiteX2" fmla="*/ 208945 w 1618452"/>
                <a:gd name="connsiteY2" fmla="*/ 967536 h 1521215"/>
                <a:gd name="connsiteX0" fmla="*/ 1618452 w 1618452"/>
                <a:gd name="connsiteY0" fmla="*/ 438912 h 1521215"/>
                <a:gd name="connsiteX1" fmla="*/ 1179540 w 1618452"/>
                <a:gd name="connsiteY1" fmla="*/ 0 h 1521215"/>
                <a:gd name="connsiteX2" fmla="*/ 112740 w 1618452"/>
                <a:gd name="connsiteY2" fmla="*/ 0 h 1521215"/>
                <a:gd name="connsiteX3" fmla="*/ 553176 w 1618452"/>
                <a:gd name="connsiteY3" fmla="*/ 438912 h 1521215"/>
                <a:gd name="connsiteX4" fmla="*/ 553176 w 1618452"/>
                <a:gd name="connsiteY4" fmla="*/ 879348 h 1521215"/>
                <a:gd name="connsiteX5" fmla="*/ 1179540 w 1618452"/>
                <a:gd name="connsiteY5" fmla="*/ 879348 h 1521215"/>
                <a:gd name="connsiteX6" fmla="*/ 1618452 w 1618452"/>
                <a:gd name="connsiteY6" fmla="*/ 438912 h 1521215"/>
                <a:gd name="connsiteX0" fmla="*/ 208945 w 1618452"/>
                <a:gd name="connsiteY0" fmla="*/ 967536 h 1521215"/>
                <a:gd name="connsiteX1" fmla="*/ 0 w 1618452"/>
                <a:gd name="connsiteY1" fmla="*/ 1521215 h 1521215"/>
                <a:gd name="connsiteX2" fmla="*/ 208945 w 1618452"/>
                <a:gd name="connsiteY2" fmla="*/ 967536 h 1521215"/>
                <a:gd name="connsiteX0" fmla="*/ 1618452 w 1618452"/>
                <a:gd name="connsiteY0" fmla="*/ 438912 h 1521215"/>
                <a:gd name="connsiteX1" fmla="*/ 1179540 w 1618452"/>
                <a:gd name="connsiteY1" fmla="*/ 0 h 1521215"/>
                <a:gd name="connsiteX2" fmla="*/ 112740 w 1618452"/>
                <a:gd name="connsiteY2" fmla="*/ 0 h 1521215"/>
                <a:gd name="connsiteX3" fmla="*/ 553176 w 1618452"/>
                <a:gd name="connsiteY3" fmla="*/ 438912 h 1521215"/>
                <a:gd name="connsiteX4" fmla="*/ 553176 w 1618452"/>
                <a:gd name="connsiteY4" fmla="*/ 879348 h 1521215"/>
                <a:gd name="connsiteX5" fmla="*/ 1179540 w 1618452"/>
                <a:gd name="connsiteY5" fmla="*/ 879348 h 1521215"/>
                <a:gd name="connsiteX6" fmla="*/ 1618452 w 1618452"/>
                <a:gd name="connsiteY6" fmla="*/ 438912 h 1521215"/>
                <a:gd name="connsiteX0" fmla="*/ 208945 w 1618452"/>
                <a:gd name="connsiteY0" fmla="*/ 967536 h 1521215"/>
                <a:gd name="connsiteX1" fmla="*/ 0 w 1618452"/>
                <a:gd name="connsiteY1" fmla="*/ 1521215 h 1521215"/>
                <a:gd name="connsiteX2" fmla="*/ 208945 w 1618452"/>
                <a:gd name="connsiteY2" fmla="*/ 967536 h 1521215"/>
                <a:gd name="connsiteX0" fmla="*/ 1505712 w 1505712"/>
                <a:gd name="connsiteY0" fmla="*/ 438912 h 1505181"/>
                <a:gd name="connsiteX1" fmla="*/ 1066800 w 1505712"/>
                <a:gd name="connsiteY1" fmla="*/ 0 h 1505181"/>
                <a:gd name="connsiteX2" fmla="*/ 0 w 1505712"/>
                <a:gd name="connsiteY2" fmla="*/ 0 h 1505181"/>
                <a:gd name="connsiteX3" fmla="*/ 440436 w 1505712"/>
                <a:gd name="connsiteY3" fmla="*/ 438912 h 1505181"/>
                <a:gd name="connsiteX4" fmla="*/ 440436 w 1505712"/>
                <a:gd name="connsiteY4" fmla="*/ 879348 h 1505181"/>
                <a:gd name="connsiteX5" fmla="*/ 1066800 w 1505712"/>
                <a:gd name="connsiteY5" fmla="*/ 879348 h 1505181"/>
                <a:gd name="connsiteX6" fmla="*/ 1505712 w 1505712"/>
                <a:gd name="connsiteY6" fmla="*/ 438912 h 1505181"/>
                <a:gd name="connsiteX0" fmla="*/ 96205 w 1505712"/>
                <a:gd name="connsiteY0" fmla="*/ 967536 h 1505181"/>
                <a:gd name="connsiteX1" fmla="*/ 344231 w 1505712"/>
                <a:gd name="connsiteY1" fmla="*/ 1505181 h 1505181"/>
                <a:gd name="connsiteX2" fmla="*/ 96205 w 1505712"/>
                <a:gd name="connsiteY2" fmla="*/ 967536 h 1505181"/>
                <a:gd name="connsiteX0" fmla="*/ 1505712 w 1505712"/>
                <a:gd name="connsiteY0" fmla="*/ 438912 h 967536"/>
                <a:gd name="connsiteX1" fmla="*/ 1066800 w 1505712"/>
                <a:gd name="connsiteY1" fmla="*/ 0 h 967536"/>
                <a:gd name="connsiteX2" fmla="*/ 0 w 1505712"/>
                <a:gd name="connsiteY2" fmla="*/ 0 h 967536"/>
                <a:gd name="connsiteX3" fmla="*/ 440436 w 1505712"/>
                <a:gd name="connsiteY3" fmla="*/ 438912 h 967536"/>
                <a:gd name="connsiteX4" fmla="*/ 440436 w 1505712"/>
                <a:gd name="connsiteY4" fmla="*/ 879348 h 967536"/>
                <a:gd name="connsiteX5" fmla="*/ 1066800 w 1505712"/>
                <a:gd name="connsiteY5" fmla="*/ 879348 h 967536"/>
                <a:gd name="connsiteX6" fmla="*/ 1505712 w 1505712"/>
                <a:gd name="connsiteY6" fmla="*/ 438912 h 967536"/>
                <a:gd name="connsiteX0" fmla="*/ 96205 w 1505712"/>
                <a:gd name="connsiteY0" fmla="*/ 967536 h 967536"/>
                <a:gd name="connsiteX1" fmla="*/ 873358 w 1505712"/>
                <a:gd name="connsiteY1" fmla="*/ 655373 h 967536"/>
                <a:gd name="connsiteX2" fmla="*/ 96205 w 1505712"/>
                <a:gd name="connsiteY2" fmla="*/ 967536 h 967536"/>
                <a:gd name="connsiteX0" fmla="*/ 1505712 w 1505712"/>
                <a:gd name="connsiteY0" fmla="*/ 438912 h 879348"/>
                <a:gd name="connsiteX1" fmla="*/ 1066800 w 1505712"/>
                <a:gd name="connsiteY1" fmla="*/ 0 h 879348"/>
                <a:gd name="connsiteX2" fmla="*/ 0 w 1505712"/>
                <a:gd name="connsiteY2" fmla="*/ 0 h 879348"/>
                <a:gd name="connsiteX3" fmla="*/ 440436 w 1505712"/>
                <a:gd name="connsiteY3" fmla="*/ 438912 h 879348"/>
                <a:gd name="connsiteX4" fmla="*/ 440436 w 1505712"/>
                <a:gd name="connsiteY4" fmla="*/ 879348 h 879348"/>
                <a:gd name="connsiteX5" fmla="*/ 1066800 w 1505712"/>
                <a:gd name="connsiteY5" fmla="*/ 879348 h 879348"/>
                <a:gd name="connsiteX6" fmla="*/ 1505712 w 1505712"/>
                <a:gd name="connsiteY6" fmla="*/ 438912 h 879348"/>
                <a:gd name="connsiteX0" fmla="*/ 841790 w 1505712"/>
                <a:gd name="connsiteY0" fmla="*/ 294103 h 879348"/>
                <a:gd name="connsiteX1" fmla="*/ 873358 w 1505712"/>
                <a:gd name="connsiteY1" fmla="*/ 655373 h 879348"/>
                <a:gd name="connsiteX2" fmla="*/ 841790 w 1505712"/>
                <a:gd name="connsiteY2" fmla="*/ 294103 h 879348"/>
                <a:gd name="connsiteX0" fmla="*/ 1505712 w 1505712"/>
                <a:gd name="connsiteY0" fmla="*/ 438912 h 879348"/>
                <a:gd name="connsiteX1" fmla="*/ 1066800 w 1505712"/>
                <a:gd name="connsiteY1" fmla="*/ 0 h 879348"/>
                <a:gd name="connsiteX2" fmla="*/ 0 w 1505712"/>
                <a:gd name="connsiteY2" fmla="*/ 0 h 879348"/>
                <a:gd name="connsiteX3" fmla="*/ 47600 w 1505712"/>
                <a:gd name="connsiteY3" fmla="*/ 863817 h 879348"/>
                <a:gd name="connsiteX4" fmla="*/ 440436 w 1505712"/>
                <a:gd name="connsiteY4" fmla="*/ 879348 h 879348"/>
                <a:gd name="connsiteX5" fmla="*/ 1066800 w 1505712"/>
                <a:gd name="connsiteY5" fmla="*/ 879348 h 879348"/>
                <a:gd name="connsiteX6" fmla="*/ 1505712 w 1505712"/>
                <a:gd name="connsiteY6" fmla="*/ 438912 h 879348"/>
                <a:gd name="connsiteX0" fmla="*/ 841790 w 1505712"/>
                <a:gd name="connsiteY0" fmla="*/ 294103 h 879348"/>
                <a:gd name="connsiteX1" fmla="*/ 873358 w 1505712"/>
                <a:gd name="connsiteY1" fmla="*/ 655373 h 879348"/>
                <a:gd name="connsiteX2" fmla="*/ 841790 w 1505712"/>
                <a:gd name="connsiteY2" fmla="*/ 294103 h 879348"/>
                <a:gd name="connsiteX0" fmla="*/ 1505712 w 1505712"/>
                <a:gd name="connsiteY0" fmla="*/ 438912 h 879348"/>
                <a:gd name="connsiteX1" fmla="*/ 1066800 w 1505712"/>
                <a:gd name="connsiteY1" fmla="*/ 0 h 879348"/>
                <a:gd name="connsiteX2" fmla="*/ 0 w 1505712"/>
                <a:gd name="connsiteY2" fmla="*/ 0 h 879348"/>
                <a:gd name="connsiteX3" fmla="*/ 15532 w 1505712"/>
                <a:gd name="connsiteY3" fmla="*/ 871834 h 879348"/>
                <a:gd name="connsiteX4" fmla="*/ 440436 w 1505712"/>
                <a:gd name="connsiteY4" fmla="*/ 879348 h 879348"/>
                <a:gd name="connsiteX5" fmla="*/ 1066800 w 1505712"/>
                <a:gd name="connsiteY5" fmla="*/ 879348 h 879348"/>
                <a:gd name="connsiteX6" fmla="*/ 1505712 w 1505712"/>
                <a:gd name="connsiteY6" fmla="*/ 438912 h 879348"/>
                <a:gd name="connsiteX0" fmla="*/ 841790 w 1505712"/>
                <a:gd name="connsiteY0" fmla="*/ 294103 h 879348"/>
                <a:gd name="connsiteX1" fmla="*/ 873358 w 1505712"/>
                <a:gd name="connsiteY1" fmla="*/ 655373 h 879348"/>
                <a:gd name="connsiteX2" fmla="*/ 841790 w 1505712"/>
                <a:gd name="connsiteY2" fmla="*/ 294103 h 879348"/>
                <a:gd name="connsiteX0" fmla="*/ 1514231 w 1514231"/>
                <a:gd name="connsiteY0" fmla="*/ 438912 h 895885"/>
                <a:gd name="connsiteX1" fmla="*/ 1075319 w 1514231"/>
                <a:gd name="connsiteY1" fmla="*/ 0 h 895885"/>
                <a:gd name="connsiteX2" fmla="*/ 8519 w 1514231"/>
                <a:gd name="connsiteY2" fmla="*/ 0 h 895885"/>
                <a:gd name="connsiteX3" fmla="*/ 0 w 1514231"/>
                <a:gd name="connsiteY3" fmla="*/ 895885 h 895885"/>
                <a:gd name="connsiteX4" fmla="*/ 448955 w 1514231"/>
                <a:gd name="connsiteY4" fmla="*/ 879348 h 895885"/>
                <a:gd name="connsiteX5" fmla="*/ 1075319 w 1514231"/>
                <a:gd name="connsiteY5" fmla="*/ 879348 h 895885"/>
                <a:gd name="connsiteX6" fmla="*/ 1514231 w 1514231"/>
                <a:gd name="connsiteY6" fmla="*/ 438912 h 895885"/>
                <a:gd name="connsiteX0" fmla="*/ 850309 w 1514231"/>
                <a:gd name="connsiteY0" fmla="*/ 294103 h 895885"/>
                <a:gd name="connsiteX1" fmla="*/ 881877 w 1514231"/>
                <a:gd name="connsiteY1" fmla="*/ 655373 h 895885"/>
                <a:gd name="connsiteX2" fmla="*/ 850309 w 1514231"/>
                <a:gd name="connsiteY2" fmla="*/ 294103 h 895885"/>
                <a:gd name="connsiteX0" fmla="*/ 1509084 w 1509084"/>
                <a:gd name="connsiteY0" fmla="*/ 438912 h 895885"/>
                <a:gd name="connsiteX1" fmla="*/ 1070172 w 1509084"/>
                <a:gd name="connsiteY1" fmla="*/ 0 h 895885"/>
                <a:gd name="connsiteX2" fmla="*/ 3372 w 1509084"/>
                <a:gd name="connsiteY2" fmla="*/ 0 h 895885"/>
                <a:gd name="connsiteX3" fmla="*/ 0 w 1509084"/>
                <a:gd name="connsiteY3" fmla="*/ 895885 h 895885"/>
                <a:gd name="connsiteX4" fmla="*/ 443808 w 1509084"/>
                <a:gd name="connsiteY4" fmla="*/ 879348 h 895885"/>
                <a:gd name="connsiteX5" fmla="*/ 1070172 w 1509084"/>
                <a:gd name="connsiteY5" fmla="*/ 879348 h 895885"/>
                <a:gd name="connsiteX6" fmla="*/ 1509084 w 1509084"/>
                <a:gd name="connsiteY6" fmla="*/ 438912 h 895885"/>
                <a:gd name="connsiteX0" fmla="*/ 845162 w 1509084"/>
                <a:gd name="connsiteY0" fmla="*/ 294103 h 895885"/>
                <a:gd name="connsiteX1" fmla="*/ 876730 w 1509084"/>
                <a:gd name="connsiteY1" fmla="*/ 655373 h 895885"/>
                <a:gd name="connsiteX2" fmla="*/ 845162 w 1509084"/>
                <a:gd name="connsiteY2" fmla="*/ 294103 h 895885"/>
                <a:gd name="connsiteX0" fmla="*/ 1509084 w 1509084"/>
                <a:gd name="connsiteY0" fmla="*/ 438912 h 879348"/>
                <a:gd name="connsiteX1" fmla="*/ 1070172 w 1509084"/>
                <a:gd name="connsiteY1" fmla="*/ 0 h 879348"/>
                <a:gd name="connsiteX2" fmla="*/ 3372 w 1509084"/>
                <a:gd name="connsiteY2" fmla="*/ 0 h 879348"/>
                <a:gd name="connsiteX3" fmla="*/ 0 w 1509084"/>
                <a:gd name="connsiteY3" fmla="*/ 875293 h 879348"/>
                <a:gd name="connsiteX4" fmla="*/ 443808 w 1509084"/>
                <a:gd name="connsiteY4" fmla="*/ 879348 h 879348"/>
                <a:gd name="connsiteX5" fmla="*/ 1070172 w 1509084"/>
                <a:gd name="connsiteY5" fmla="*/ 879348 h 879348"/>
                <a:gd name="connsiteX6" fmla="*/ 1509084 w 1509084"/>
                <a:gd name="connsiteY6" fmla="*/ 438912 h 879348"/>
                <a:gd name="connsiteX0" fmla="*/ 845162 w 1509084"/>
                <a:gd name="connsiteY0" fmla="*/ 294103 h 879348"/>
                <a:gd name="connsiteX1" fmla="*/ 876730 w 1509084"/>
                <a:gd name="connsiteY1" fmla="*/ 655373 h 879348"/>
                <a:gd name="connsiteX2" fmla="*/ 845162 w 1509084"/>
                <a:gd name="connsiteY2" fmla="*/ 294103 h 879348"/>
                <a:gd name="connsiteX0" fmla="*/ 1509084 w 1509084"/>
                <a:gd name="connsiteY0" fmla="*/ 438912 h 890736"/>
                <a:gd name="connsiteX1" fmla="*/ 1070172 w 1509084"/>
                <a:gd name="connsiteY1" fmla="*/ 0 h 890736"/>
                <a:gd name="connsiteX2" fmla="*/ 3372 w 1509084"/>
                <a:gd name="connsiteY2" fmla="*/ 0 h 890736"/>
                <a:gd name="connsiteX3" fmla="*/ 0 w 1509084"/>
                <a:gd name="connsiteY3" fmla="*/ 890736 h 890736"/>
                <a:gd name="connsiteX4" fmla="*/ 443808 w 1509084"/>
                <a:gd name="connsiteY4" fmla="*/ 879348 h 890736"/>
                <a:gd name="connsiteX5" fmla="*/ 1070172 w 1509084"/>
                <a:gd name="connsiteY5" fmla="*/ 879348 h 890736"/>
                <a:gd name="connsiteX6" fmla="*/ 1509084 w 1509084"/>
                <a:gd name="connsiteY6" fmla="*/ 438912 h 890736"/>
                <a:gd name="connsiteX0" fmla="*/ 845162 w 1509084"/>
                <a:gd name="connsiteY0" fmla="*/ 294103 h 890736"/>
                <a:gd name="connsiteX1" fmla="*/ 876730 w 1509084"/>
                <a:gd name="connsiteY1" fmla="*/ 655373 h 890736"/>
                <a:gd name="connsiteX2" fmla="*/ 845162 w 1509084"/>
                <a:gd name="connsiteY2" fmla="*/ 294103 h 890736"/>
                <a:gd name="connsiteX0" fmla="*/ 1509084 w 1509084"/>
                <a:gd name="connsiteY0" fmla="*/ 438912 h 879348"/>
                <a:gd name="connsiteX1" fmla="*/ 1070172 w 1509084"/>
                <a:gd name="connsiteY1" fmla="*/ 0 h 879348"/>
                <a:gd name="connsiteX2" fmla="*/ 3372 w 1509084"/>
                <a:gd name="connsiteY2" fmla="*/ 0 h 879348"/>
                <a:gd name="connsiteX3" fmla="*/ 0 w 1509084"/>
                <a:gd name="connsiteY3" fmla="*/ 875293 h 879348"/>
                <a:gd name="connsiteX4" fmla="*/ 443808 w 1509084"/>
                <a:gd name="connsiteY4" fmla="*/ 879348 h 879348"/>
                <a:gd name="connsiteX5" fmla="*/ 1070172 w 1509084"/>
                <a:gd name="connsiteY5" fmla="*/ 879348 h 879348"/>
                <a:gd name="connsiteX6" fmla="*/ 1509084 w 1509084"/>
                <a:gd name="connsiteY6" fmla="*/ 438912 h 879348"/>
                <a:gd name="connsiteX0" fmla="*/ 845162 w 1509084"/>
                <a:gd name="connsiteY0" fmla="*/ 294103 h 879348"/>
                <a:gd name="connsiteX1" fmla="*/ 876730 w 1509084"/>
                <a:gd name="connsiteY1" fmla="*/ 655373 h 879348"/>
                <a:gd name="connsiteX2" fmla="*/ 845162 w 1509084"/>
                <a:gd name="connsiteY2" fmla="*/ 294103 h 879348"/>
                <a:gd name="connsiteX0" fmla="*/ 1506370 w 1506370"/>
                <a:gd name="connsiteY0" fmla="*/ 438912 h 885588"/>
                <a:gd name="connsiteX1" fmla="*/ 1067458 w 1506370"/>
                <a:gd name="connsiteY1" fmla="*/ 0 h 885588"/>
                <a:gd name="connsiteX2" fmla="*/ 658 w 1506370"/>
                <a:gd name="connsiteY2" fmla="*/ 0 h 885588"/>
                <a:gd name="connsiteX3" fmla="*/ 2433 w 1506370"/>
                <a:gd name="connsiteY3" fmla="*/ 885588 h 885588"/>
                <a:gd name="connsiteX4" fmla="*/ 441094 w 1506370"/>
                <a:gd name="connsiteY4" fmla="*/ 879348 h 885588"/>
                <a:gd name="connsiteX5" fmla="*/ 1067458 w 1506370"/>
                <a:gd name="connsiteY5" fmla="*/ 879348 h 885588"/>
                <a:gd name="connsiteX6" fmla="*/ 1506370 w 1506370"/>
                <a:gd name="connsiteY6" fmla="*/ 438912 h 885588"/>
                <a:gd name="connsiteX0" fmla="*/ 842448 w 1506370"/>
                <a:gd name="connsiteY0" fmla="*/ 294103 h 885588"/>
                <a:gd name="connsiteX1" fmla="*/ 874016 w 1506370"/>
                <a:gd name="connsiteY1" fmla="*/ 655373 h 885588"/>
                <a:gd name="connsiteX2" fmla="*/ 842448 w 1506370"/>
                <a:gd name="connsiteY2" fmla="*/ 294103 h 88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6370" h="885588">
                  <a:moveTo>
                    <a:pt x="1506370" y="438912"/>
                  </a:moveTo>
                  <a:lnTo>
                    <a:pt x="1067458" y="0"/>
                  </a:lnTo>
                  <a:lnTo>
                    <a:pt x="658" y="0"/>
                  </a:lnTo>
                  <a:cubicBezTo>
                    <a:pt x="-2182" y="298628"/>
                    <a:pt x="5273" y="586960"/>
                    <a:pt x="2433" y="885588"/>
                  </a:cubicBezTo>
                  <a:lnTo>
                    <a:pt x="441094" y="879348"/>
                  </a:lnTo>
                  <a:lnTo>
                    <a:pt x="1067458" y="879348"/>
                  </a:lnTo>
                  <a:lnTo>
                    <a:pt x="1506370" y="438912"/>
                  </a:lnTo>
                  <a:close/>
                </a:path>
                <a:path w="1506370" h="885588">
                  <a:moveTo>
                    <a:pt x="842448" y="294103"/>
                  </a:moveTo>
                  <a:lnTo>
                    <a:pt x="874016" y="655373"/>
                  </a:lnTo>
                  <a:lnTo>
                    <a:pt x="842448" y="294103"/>
                  </a:lnTo>
                  <a:close/>
                </a:path>
              </a:pathLst>
            </a:custGeom>
            <a:solidFill>
              <a:srgbClr val="FFB2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E84D0DE-5914-7449-AE26-FE9DD2122BC6}"/>
              </a:ext>
            </a:extLst>
          </p:cNvPr>
          <p:cNvSpPr/>
          <p:nvPr/>
        </p:nvSpPr>
        <p:spPr>
          <a:xfrm>
            <a:off x="877147" y="1265009"/>
            <a:ext cx="100891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lvl="0" algn="ctr">
              <a:spcBef>
                <a:spcPts val="100"/>
              </a:spcBef>
            </a:pPr>
            <a:r>
              <a:rPr lang="fr-FR" sz="900" dirty="0">
                <a:solidFill>
                  <a:srgbClr val="574345"/>
                </a:solidFill>
                <a:latin typeface="Arial"/>
                <a:cs typeface="Helvetica"/>
              </a:rPr>
              <a:t>Ne </a:t>
            </a:r>
            <a:r>
              <a:rPr lang="fr-FR" sz="900" spc="-5" dirty="0">
                <a:solidFill>
                  <a:srgbClr val="574345"/>
                </a:solidFill>
                <a:latin typeface="Arial"/>
                <a:cs typeface="Helvetica"/>
              </a:rPr>
              <a:t>pas  dégrader</a:t>
            </a:r>
            <a:r>
              <a:rPr lang="fr-FR" sz="900" spc="-35" dirty="0">
                <a:solidFill>
                  <a:srgbClr val="574345"/>
                </a:solidFill>
                <a:latin typeface="Arial"/>
                <a:cs typeface="Helvetica"/>
              </a:rPr>
              <a:t> </a:t>
            </a:r>
            <a:r>
              <a:rPr lang="fr-FR" sz="900" spc="-5" dirty="0">
                <a:solidFill>
                  <a:srgbClr val="574345"/>
                </a:solidFill>
                <a:latin typeface="Arial"/>
                <a:cs typeface="Helvetica"/>
              </a:rPr>
              <a:t>notre  productivité</a:t>
            </a:r>
            <a:endParaRPr lang="fr-FR" sz="900" dirty="0">
              <a:solidFill>
                <a:srgbClr val="584446"/>
              </a:solidFill>
              <a:latin typeface="Arial"/>
              <a:cs typeface="Helvetica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BFDDFFC-6982-1944-8ABA-651ADB1AA540}"/>
              </a:ext>
            </a:extLst>
          </p:cNvPr>
          <p:cNvSpPr txBox="1"/>
          <p:nvPr/>
        </p:nvSpPr>
        <p:spPr>
          <a:xfrm>
            <a:off x="2319834" y="1233342"/>
            <a:ext cx="66441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74345"/>
                </a:solidFill>
                <a:latin typeface="+mn-lt"/>
                <a:cs typeface="Helvetica"/>
              </a:rPr>
              <a:t>Améliorer  </a:t>
            </a:r>
            <a:r>
              <a:rPr sz="900" spc="-5" dirty="0">
                <a:solidFill>
                  <a:srgbClr val="574345"/>
                </a:solidFill>
                <a:latin typeface="+mn-lt"/>
                <a:cs typeface="Helvetica"/>
              </a:rPr>
              <a:t>notre  per</a:t>
            </a:r>
            <a:r>
              <a:rPr sz="900" dirty="0">
                <a:solidFill>
                  <a:srgbClr val="574345"/>
                </a:solidFill>
                <a:latin typeface="+mn-lt"/>
                <a:cs typeface="Helvetica"/>
              </a:rPr>
              <a:t>f</a:t>
            </a:r>
            <a:r>
              <a:rPr sz="900" spc="-5" dirty="0">
                <a:solidFill>
                  <a:srgbClr val="574345"/>
                </a:solidFill>
                <a:latin typeface="+mn-lt"/>
                <a:cs typeface="Helvetica"/>
              </a:rPr>
              <a:t>or</a:t>
            </a:r>
            <a:r>
              <a:rPr sz="900" spc="10" dirty="0">
                <a:solidFill>
                  <a:srgbClr val="574345"/>
                </a:solidFill>
                <a:latin typeface="+mn-lt"/>
                <a:cs typeface="Helvetica"/>
              </a:rPr>
              <a:t>m</a:t>
            </a:r>
            <a:r>
              <a:rPr sz="900" spc="-5" dirty="0">
                <a:solidFill>
                  <a:srgbClr val="574345"/>
                </a:solidFill>
                <a:latin typeface="+mn-lt"/>
                <a:cs typeface="Helvetica"/>
              </a:rPr>
              <a:t>an</a:t>
            </a:r>
            <a:r>
              <a:rPr sz="900" spc="5" dirty="0">
                <a:solidFill>
                  <a:srgbClr val="574345"/>
                </a:solidFill>
                <a:latin typeface="+mn-lt"/>
                <a:cs typeface="Helvetica"/>
              </a:rPr>
              <a:t>c</a:t>
            </a:r>
            <a:r>
              <a:rPr sz="900" dirty="0">
                <a:solidFill>
                  <a:srgbClr val="574345"/>
                </a:solidFill>
                <a:latin typeface="+mn-lt"/>
                <a:cs typeface="Helvetica"/>
              </a:rPr>
              <a:t>e  collective</a:t>
            </a:r>
            <a:endParaRPr sz="900" dirty="0">
              <a:latin typeface="+mn-lt"/>
              <a:cs typeface="Helvetica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633888A-DB50-5E40-BAC2-47CD04724684}"/>
              </a:ext>
            </a:extLst>
          </p:cNvPr>
          <p:cNvSpPr txBox="1"/>
          <p:nvPr/>
        </p:nvSpPr>
        <p:spPr>
          <a:xfrm>
            <a:off x="4283586" y="1366117"/>
            <a:ext cx="3085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800" b="1" spc="-5" dirty="0">
                <a:solidFill>
                  <a:srgbClr val="FFFFFF"/>
                </a:solidFill>
                <a:latin typeface="Calibri"/>
                <a:cs typeface="Calibri"/>
              </a:rPr>
              <a:t>Valoriser notre implication RSE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Espace réservé du texte 1">
            <a:extLst>
              <a:ext uri="{FF2B5EF4-FFF2-40B4-BE49-F238E27FC236}">
                <a16:creationId xmlns:a16="http://schemas.microsoft.com/office/drawing/2014/main" id="{DE5613A8-A463-5A4D-A7F0-BDE75C758F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96424" y="2490152"/>
            <a:ext cx="3851275" cy="1775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marR="5080" indent="-285750">
              <a:spcBef>
                <a:spcPts val="100"/>
              </a:spcBef>
            </a:pPr>
            <a:r>
              <a:rPr lang="fr-FR" sz="1300" b="0" spc="-5" dirty="0">
                <a:solidFill>
                  <a:srgbClr val="584446"/>
                </a:solidFill>
                <a:latin typeface="+mn-lt"/>
                <a:cs typeface="Calibri"/>
              </a:rPr>
              <a:t>Du fait de la mobilisation des pouvoirs publics et de la sensibilité grandissante de l’opinion sur ce type de sujet, </a:t>
            </a:r>
            <a:r>
              <a:rPr lang="fr-FR" sz="1300" b="0" spc="-5" dirty="0">
                <a:solidFill>
                  <a:srgbClr val="F19524"/>
                </a:solidFill>
                <a:latin typeface="+mn-lt"/>
                <a:cs typeface="Calibri"/>
              </a:rPr>
              <a:t>mener des actions en faveur de populations à potentiel de fragilité est une façon d’améliorer nos indicateurs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83C398F-0129-6B4C-8E01-E88C26886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03" y="-25409"/>
            <a:ext cx="1131527" cy="1190451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54EA5708-0383-0C4B-9B68-3668649393AB}"/>
              </a:ext>
            </a:extLst>
          </p:cNvPr>
          <p:cNvGrpSpPr/>
          <p:nvPr/>
        </p:nvGrpSpPr>
        <p:grpSpPr>
          <a:xfrm>
            <a:off x="4352738" y="2072159"/>
            <a:ext cx="3464409" cy="4389120"/>
            <a:chOff x="3904682" y="2072159"/>
            <a:chExt cx="3464409" cy="4389120"/>
          </a:xfrm>
        </p:grpSpPr>
        <p:sp>
          <p:nvSpPr>
            <p:cNvPr id="21" name="Larme 20">
              <a:extLst>
                <a:ext uri="{FF2B5EF4-FFF2-40B4-BE49-F238E27FC236}">
                  <a16:creationId xmlns:a16="http://schemas.microsoft.com/office/drawing/2014/main" id="{A9E8CF60-2D75-F84C-80A9-AFF53502002E}"/>
                </a:ext>
              </a:extLst>
            </p:cNvPr>
            <p:cNvSpPr/>
            <p:nvPr/>
          </p:nvSpPr>
          <p:spPr>
            <a:xfrm>
              <a:off x="4340053" y="2959187"/>
              <a:ext cx="2613403" cy="2613403"/>
            </a:xfrm>
            <a:prstGeom prst="teardrop">
              <a:avLst/>
            </a:prstGeom>
            <a:solidFill>
              <a:srgbClr val="FFB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883A7E1-DF10-F64D-A296-0D771518E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4682" y="2072159"/>
              <a:ext cx="3464409" cy="4389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23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78268AC-FB48-6843-9AB5-3DAEFD76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pc="-10" dirty="0"/>
              <a:t>DES ACTIONS SIMPLES ET PROGRESSIVES </a:t>
            </a:r>
            <a:r>
              <a:rPr lang="fr-FR" spc="-5" dirty="0"/>
              <a:t>À </a:t>
            </a:r>
            <a:r>
              <a:rPr lang="fr-FR" spc="-10" dirty="0"/>
              <a:t>METTRE EN  PLACE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4AC582-9838-1A46-BA73-5C2E068621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5342F0-4DE2-2E41-A574-7387926938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votre présentation à modifier dans "Insertion/En-tête et pied de page"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7F9AC37-78EC-3748-8417-982E268C554D}"/>
              </a:ext>
            </a:extLst>
          </p:cNvPr>
          <p:cNvSpPr txBox="1"/>
          <p:nvPr/>
        </p:nvSpPr>
        <p:spPr>
          <a:xfrm>
            <a:off x="3463734" y="4438710"/>
            <a:ext cx="2325878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015" marR="197485" lvl="1" indent="-285750"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sz="1200" spc="-5" dirty="0" err="1">
                <a:solidFill>
                  <a:srgbClr val="73575A"/>
                </a:solidFill>
                <a:latin typeface="+mn-lt"/>
                <a:cs typeface="Calibri"/>
              </a:rPr>
              <a:t>Sensibiliser</a:t>
            </a: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sz="1200" spc="-15" dirty="0" err="1">
                <a:solidFill>
                  <a:srgbClr val="73575A"/>
                </a:solidFill>
                <a:latin typeface="+mn-lt"/>
                <a:cs typeface="Calibri"/>
              </a:rPr>
              <a:t>l’ensemble</a:t>
            </a:r>
            <a:r>
              <a:rPr sz="1200" spc="-1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br>
              <a:rPr lang="fr-FR" sz="1200" spc="-1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des</a:t>
            </a:r>
            <a:r>
              <a:rPr sz="1200" spc="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salariés</a:t>
            </a:r>
            <a:endParaRPr sz="1200" dirty="0">
              <a:latin typeface="+mn-lt"/>
              <a:cs typeface="Calibri"/>
            </a:endParaRPr>
          </a:p>
          <a:p>
            <a:pPr marL="359015" marR="5080" lvl="1" indent="-285750"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Former les </a:t>
            </a:r>
            <a:r>
              <a:rPr sz="1200" spc="-10" dirty="0">
                <a:solidFill>
                  <a:srgbClr val="73575A"/>
                </a:solidFill>
                <a:latin typeface="+mn-lt"/>
                <a:cs typeface="Calibri"/>
              </a:rPr>
              <a:t>managers </a:t>
            </a:r>
            <a:b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  <a:t>à l’accompagnement des</a:t>
            </a:r>
            <a:r>
              <a:rPr sz="1200" spc="-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sz="1200" spc="-5" dirty="0" err="1">
                <a:solidFill>
                  <a:srgbClr val="73575A"/>
                </a:solidFill>
                <a:latin typeface="+mn-lt"/>
                <a:cs typeface="Calibri"/>
              </a:rPr>
              <a:t>équipes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 dans ce </a:t>
            </a:r>
            <a:r>
              <a:rPr sz="1200" spc="-15" dirty="0">
                <a:solidFill>
                  <a:srgbClr val="73575A"/>
                </a:solidFill>
                <a:latin typeface="+mn-lt"/>
                <a:cs typeface="Calibri"/>
              </a:rPr>
              <a:t>contexte</a:t>
            </a:r>
            <a:endParaRPr sz="1200" dirty="0">
              <a:latin typeface="+mn-lt"/>
              <a:cs typeface="Calibri"/>
            </a:endParaRPr>
          </a:p>
          <a:p>
            <a:pPr marL="359015" marR="48895" lvl="1" indent="-285750"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Aménager les conditions </a:t>
            </a:r>
            <a:b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de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sz="1200" spc="-15" dirty="0">
                <a:solidFill>
                  <a:srgbClr val="73575A"/>
                </a:solidFill>
                <a:latin typeface="+mn-lt"/>
                <a:cs typeface="Calibri"/>
              </a:rPr>
              <a:t>travail</a:t>
            </a:r>
            <a:endParaRPr sz="1200" dirty="0">
              <a:latin typeface="+mn-lt"/>
              <a:cs typeface="Calibr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B6C3EE4-8A03-AF44-A512-EEB52759226C}"/>
              </a:ext>
            </a:extLst>
          </p:cNvPr>
          <p:cNvSpPr txBox="1"/>
          <p:nvPr/>
        </p:nvSpPr>
        <p:spPr>
          <a:xfrm>
            <a:off x="6092634" y="4423316"/>
            <a:ext cx="2325878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marR="5080" indent="-285750">
              <a:lnSpc>
                <a:spcPct val="100000"/>
              </a:lnSpc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73575A"/>
                </a:solidFill>
                <a:latin typeface="+mn-lt"/>
                <a:cs typeface="Calibri"/>
              </a:rPr>
              <a:t>Intégrer 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le </a:t>
            </a:r>
            <a:r>
              <a:rPr sz="1200" spc="-5" dirty="0" err="1">
                <a:solidFill>
                  <a:srgbClr val="73575A"/>
                </a:solidFill>
                <a:latin typeface="+mn-lt"/>
                <a:cs typeface="Calibri"/>
              </a:rPr>
              <a:t>sujet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b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dans 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le </a:t>
            </a:r>
            <a:r>
              <a:rPr sz="1200" spc="-15" dirty="0">
                <a:solidFill>
                  <a:srgbClr val="73575A"/>
                </a:solidFill>
                <a:latin typeface="+mn-lt"/>
                <a:cs typeface="Calibri"/>
              </a:rPr>
              <a:t>cadre </a:t>
            </a:r>
            <a:br>
              <a:rPr lang="fr-FR" sz="1200" spc="-1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de 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la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politique </a:t>
            </a:r>
            <a:r>
              <a:rPr sz="1200" spc="-10" dirty="0" err="1">
                <a:solidFill>
                  <a:srgbClr val="73575A"/>
                </a:solidFill>
                <a:latin typeface="+mn-lt"/>
                <a:cs typeface="Calibri"/>
              </a:rPr>
              <a:t>générale</a:t>
            </a:r>
            <a:endParaRPr sz="1200" dirty="0">
              <a:latin typeface="+mn-lt"/>
              <a:cs typeface="Calibri"/>
            </a:endParaRPr>
          </a:p>
          <a:p>
            <a:pPr marL="360000" marR="33655" indent="-285750">
              <a:lnSpc>
                <a:spcPct val="100000"/>
              </a:lnSpc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sz="1200" spc="-15" dirty="0">
                <a:solidFill>
                  <a:srgbClr val="73575A"/>
                </a:solidFill>
                <a:latin typeface="+mn-lt"/>
                <a:cs typeface="Calibri"/>
              </a:rPr>
              <a:t>Faire 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le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choix du label  Cap’Handéo </a:t>
            </a:r>
            <a:r>
              <a:rPr sz="1200" spc="-10" dirty="0">
                <a:solidFill>
                  <a:srgbClr val="73575A"/>
                </a:solidFill>
                <a:latin typeface="+mn-lt"/>
                <a:cs typeface="Calibri"/>
              </a:rPr>
              <a:t>Entreprise  engagée auprès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de 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ses 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salariés</a:t>
            </a:r>
            <a:r>
              <a:rPr sz="1200" spc="-1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aidants</a:t>
            </a:r>
            <a:endParaRPr sz="1200" dirty="0">
              <a:latin typeface="+mn-lt"/>
              <a:cs typeface="Calibri"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E850F9F-27AF-384A-AC10-7589A5A84520}"/>
              </a:ext>
            </a:extLst>
          </p:cNvPr>
          <p:cNvSpPr/>
          <p:nvPr/>
        </p:nvSpPr>
        <p:spPr>
          <a:xfrm>
            <a:off x="834835" y="3998821"/>
            <a:ext cx="2325878" cy="2325878"/>
          </a:xfrm>
          <a:prstGeom prst="roundRect">
            <a:avLst/>
          </a:prstGeom>
          <a:noFill/>
          <a:ln w="38100">
            <a:solidFill>
              <a:srgbClr val="CF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997B6AA-3E89-A749-8FD7-EF7F45907AAD}"/>
              </a:ext>
            </a:extLst>
          </p:cNvPr>
          <p:cNvSpPr/>
          <p:nvPr/>
        </p:nvSpPr>
        <p:spPr>
          <a:xfrm>
            <a:off x="3463735" y="3998821"/>
            <a:ext cx="2325878" cy="2325878"/>
          </a:xfrm>
          <a:prstGeom prst="roundRect">
            <a:avLst/>
          </a:prstGeom>
          <a:noFill/>
          <a:ln w="38100">
            <a:solidFill>
              <a:srgbClr val="CF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4415F24-6B78-BA44-B900-FF158F85AE61}"/>
              </a:ext>
            </a:extLst>
          </p:cNvPr>
          <p:cNvSpPr/>
          <p:nvPr/>
        </p:nvSpPr>
        <p:spPr>
          <a:xfrm>
            <a:off x="6092635" y="3998821"/>
            <a:ext cx="2325878" cy="2325878"/>
          </a:xfrm>
          <a:prstGeom prst="roundRect">
            <a:avLst/>
          </a:prstGeom>
          <a:noFill/>
          <a:ln w="38100">
            <a:solidFill>
              <a:srgbClr val="CF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B0A4191-42FF-D74E-BFDE-29156C13EAEF}"/>
              </a:ext>
            </a:extLst>
          </p:cNvPr>
          <p:cNvSpPr txBox="1"/>
          <p:nvPr/>
        </p:nvSpPr>
        <p:spPr>
          <a:xfrm>
            <a:off x="834835" y="4700406"/>
            <a:ext cx="2325877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lvl="1" indent="-285750">
              <a:spcBef>
                <a:spcPts val="1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Améliorer 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le</a:t>
            </a:r>
            <a:r>
              <a:rPr sz="1200" spc="-40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sz="1200" spc="-10" dirty="0">
                <a:solidFill>
                  <a:srgbClr val="73575A"/>
                </a:solidFill>
                <a:latin typeface="+mn-lt"/>
                <a:cs typeface="Calibri"/>
              </a:rPr>
              <a:t>repérage</a:t>
            </a:r>
            <a:endParaRPr sz="1200" dirty="0">
              <a:latin typeface="+mn-lt"/>
              <a:cs typeface="Calibri"/>
            </a:endParaRPr>
          </a:p>
          <a:p>
            <a:pPr marL="360000" marR="5080" lvl="1" indent="-285750"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sz="1200" spc="-10" dirty="0">
                <a:solidFill>
                  <a:srgbClr val="73575A"/>
                </a:solidFill>
                <a:latin typeface="+mn-lt"/>
                <a:cs typeface="Calibri"/>
              </a:rPr>
              <a:t>Favoriser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une</a:t>
            </a:r>
            <a:r>
              <a:rPr sz="1200" spc="-65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meilleure  orientation </a:t>
            </a:r>
            <a:r>
              <a:rPr sz="1200" dirty="0">
                <a:solidFill>
                  <a:srgbClr val="73575A"/>
                </a:solidFill>
                <a:latin typeface="+mn-lt"/>
                <a:cs typeface="Calibri"/>
              </a:rPr>
              <a:t>le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plus</a:t>
            </a:r>
            <a:b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sz="1200" spc="-5" dirty="0" err="1">
                <a:solidFill>
                  <a:srgbClr val="73575A"/>
                </a:solidFill>
                <a:latin typeface="+mn-lt"/>
                <a:cs typeface="Calibri"/>
              </a:rPr>
              <a:t>en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 amont</a:t>
            </a:r>
            <a:r>
              <a:rPr sz="1200" spc="-20" dirty="0">
                <a:solidFill>
                  <a:srgbClr val="73575A"/>
                </a:solidFill>
                <a:latin typeface="+mn-lt"/>
                <a:cs typeface="Calibri"/>
              </a:rPr>
              <a:t> </a:t>
            </a:r>
            <a:r>
              <a:rPr sz="1200" spc="-5" dirty="0">
                <a:solidFill>
                  <a:srgbClr val="73575A"/>
                </a:solidFill>
                <a:latin typeface="+mn-lt"/>
                <a:cs typeface="Calibri"/>
              </a:rPr>
              <a:t>possible</a:t>
            </a:r>
            <a:endParaRPr sz="1200" dirty="0">
              <a:latin typeface="+mn-lt"/>
              <a:cs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5F57BF8-CFD6-554C-A1F9-066DCA6AF5CF}"/>
              </a:ext>
            </a:extLst>
          </p:cNvPr>
          <p:cNvSpPr txBox="1"/>
          <p:nvPr/>
        </p:nvSpPr>
        <p:spPr>
          <a:xfrm>
            <a:off x="-2029968" y="1545336"/>
            <a:ext cx="0" cy="0"/>
          </a:xfrm>
          <a:prstGeom prst="rect">
            <a:avLst/>
          </a:prstGeom>
          <a:noFill/>
        </p:spPr>
        <p:txBody>
          <a:bodyPr wrap="none" numCol="2" spcCol="360000" rtlCol="0">
            <a:noAutofit/>
          </a:bodyPr>
          <a:lstStyle/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2458B7-50EE-274F-AE61-B11617516873}"/>
              </a:ext>
            </a:extLst>
          </p:cNvPr>
          <p:cNvSpPr/>
          <p:nvPr/>
        </p:nvSpPr>
        <p:spPr>
          <a:xfrm>
            <a:off x="1307680" y="3390929"/>
            <a:ext cx="1380186" cy="548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SUR LE PLAN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INDIVIDUEL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CE39F9-50D8-1C4D-8266-D90FC6B912E2}"/>
              </a:ext>
            </a:extLst>
          </p:cNvPr>
          <p:cNvSpPr/>
          <p:nvPr/>
        </p:nvSpPr>
        <p:spPr>
          <a:xfrm>
            <a:off x="3830530" y="3144367"/>
            <a:ext cx="1496565" cy="789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SUR LE PLAN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DU COLLECTIF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DE TRAVAIL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57CEFC-FE56-0049-A7F2-55C4EEDF3CC2}"/>
              </a:ext>
            </a:extLst>
          </p:cNvPr>
          <p:cNvSpPr/>
          <p:nvPr/>
        </p:nvSpPr>
        <p:spPr>
          <a:xfrm>
            <a:off x="6122094" y="3155167"/>
            <a:ext cx="2296419" cy="7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SUR LE PLAN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DE L’ORGANISATION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GÉNÉRALE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3EA9054-CDFE-3746-A804-3E0D02DF08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14" y="1249597"/>
            <a:ext cx="2496304" cy="187222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4EF89C8-8E22-BB47-8E50-1CBB5F490B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36" y="1576143"/>
            <a:ext cx="1002874" cy="133124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1530FD5-C0C7-F34B-96AD-9D425A9F09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642" y="1565475"/>
            <a:ext cx="2117190" cy="15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7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7ABCF58-18E9-8F4E-9AE3-9BAEC227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03200"/>
            <a:ext cx="8424000" cy="618603"/>
          </a:xfrm>
        </p:spPr>
        <p:txBody>
          <a:bodyPr>
            <a:noAutofit/>
          </a:bodyPr>
          <a:lstStyle/>
          <a:p>
            <a:r>
              <a:rPr lang="fr-FR" spc="-10" dirty="0"/>
              <a:t>BÉNÉFICES </a:t>
            </a:r>
            <a:r>
              <a:rPr lang="fr-FR" spc="-30" dirty="0"/>
              <a:t>ATTENDUS </a:t>
            </a:r>
            <a:r>
              <a:rPr lang="fr-FR" spc="-10" dirty="0"/>
              <a:t>AU REGARD DE </a:t>
            </a:r>
            <a:r>
              <a:rPr lang="fr-FR" spc="-5" dirty="0"/>
              <a:t>LA POLITIQUE </a:t>
            </a:r>
            <a:r>
              <a:rPr lang="fr-FR" spc="-10" dirty="0"/>
              <a:t>ACTUELLE </a:t>
            </a:r>
            <a:br>
              <a:rPr lang="fr-FR" spc="-10" dirty="0"/>
            </a:br>
            <a:r>
              <a:rPr lang="fr-FR" spc="-10" dirty="0"/>
              <a:t>DE</a:t>
            </a:r>
            <a:r>
              <a:rPr lang="fr-FR" spc="25" dirty="0"/>
              <a:t> </a:t>
            </a:r>
            <a:r>
              <a:rPr lang="fr-FR" spc="-20" dirty="0"/>
              <a:t>L’ENTREPRISE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D30894-D60E-A845-9693-A4F1B590665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4210B14-DBA1-4E64-AA33-B305FE98CB38}" type="datetime1">
              <a:rPr lang="fr-FR" smtClean="0"/>
              <a:pPr>
                <a:defRPr/>
              </a:pPr>
              <a:t>19/11/2019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FB2ED6-52F1-BE41-B1E1-F7BA2ED13E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Titre de votre présentation à modifier dans "Insertion/En-tête et pied de page"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36BC1FC5-5F44-164B-B4DB-B461CD99927D}"/>
              </a:ext>
            </a:extLst>
          </p:cNvPr>
          <p:cNvSpPr txBox="1"/>
          <p:nvPr/>
        </p:nvSpPr>
        <p:spPr>
          <a:xfrm>
            <a:off x="3463734" y="4211796"/>
            <a:ext cx="2325877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marR="197485" indent="-285750"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Accompagner les  changements actuels en  termes d’organisation</a:t>
            </a:r>
          </a:p>
          <a:p>
            <a:pPr marL="360000" marR="197485" indent="-285750"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Faire émerger de  nouvelles pratiques  managériales</a:t>
            </a:r>
          </a:p>
          <a:p>
            <a:pPr marL="360000" marR="197485" indent="-285750"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Valoriser nos actions  dans le cadre de la  communication / du  recrutement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5311C10C-D855-AE4D-9ED9-23326C97BC68}"/>
              </a:ext>
            </a:extLst>
          </p:cNvPr>
          <p:cNvSpPr txBox="1"/>
          <p:nvPr/>
        </p:nvSpPr>
        <p:spPr>
          <a:xfrm>
            <a:off x="6083490" y="4520296"/>
            <a:ext cx="2335023" cy="138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marR="5080" indent="-285750">
              <a:lnSpc>
                <a:spcPct val="100000"/>
              </a:lnSpc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  <a:t>Améliorer la qualité des  relations avec les</a:t>
            </a:r>
            <a:b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  <a:t>organisations syndicales et les membres du CSE</a:t>
            </a:r>
          </a:p>
          <a:p>
            <a:pPr marL="360000" marR="5080" indent="-285750">
              <a:lnSpc>
                <a:spcPct val="100000"/>
              </a:lnSpc>
              <a:spcBef>
                <a:spcPts val="6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  <a:t>Aider à la négociation </a:t>
            </a:r>
            <a:b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1200" spc="-10" dirty="0">
                <a:solidFill>
                  <a:srgbClr val="73575A"/>
                </a:solidFill>
                <a:latin typeface="+mn-lt"/>
                <a:cs typeface="Calibri"/>
              </a:rPr>
              <a:t>dans le cadre d’un projet  sensible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11CDB70-685F-704C-AD62-0F76AF26238E}"/>
              </a:ext>
            </a:extLst>
          </p:cNvPr>
          <p:cNvSpPr/>
          <p:nvPr/>
        </p:nvSpPr>
        <p:spPr>
          <a:xfrm>
            <a:off x="834835" y="3998821"/>
            <a:ext cx="2325878" cy="2325878"/>
          </a:xfrm>
          <a:prstGeom prst="roundRect">
            <a:avLst/>
          </a:prstGeom>
          <a:noFill/>
          <a:ln w="38100">
            <a:solidFill>
              <a:srgbClr val="CF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29F35DC-E4B5-2B4E-854D-865D27F402B5}"/>
              </a:ext>
            </a:extLst>
          </p:cNvPr>
          <p:cNvSpPr/>
          <p:nvPr/>
        </p:nvSpPr>
        <p:spPr>
          <a:xfrm>
            <a:off x="3463735" y="3998821"/>
            <a:ext cx="2325878" cy="2325878"/>
          </a:xfrm>
          <a:prstGeom prst="roundRect">
            <a:avLst/>
          </a:prstGeom>
          <a:noFill/>
          <a:ln w="38100">
            <a:solidFill>
              <a:srgbClr val="CF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2DC83855-F017-A34A-8CF1-A2A70C878E1B}"/>
              </a:ext>
            </a:extLst>
          </p:cNvPr>
          <p:cNvSpPr/>
          <p:nvPr/>
        </p:nvSpPr>
        <p:spPr>
          <a:xfrm>
            <a:off x="6092635" y="3998821"/>
            <a:ext cx="2325878" cy="2325878"/>
          </a:xfrm>
          <a:prstGeom prst="roundRect">
            <a:avLst/>
          </a:prstGeom>
          <a:noFill/>
          <a:ln w="38100">
            <a:solidFill>
              <a:srgbClr val="CF1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2CC330A3-B0FD-444D-8DBE-2754F3596F1A}"/>
              </a:ext>
            </a:extLst>
          </p:cNvPr>
          <p:cNvSpPr txBox="1"/>
          <p:nvPr/>
        </p:nvSpPr>
        <p:spPr>
          <a:xfrm>
            <a:off x="834834" y="4294789"/>
            <a:ext cx="2315749" cy="1872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00" indent="-285750">
              <a:lnSpc>
                <a:spcPct val="100000"/>
              </a:lnSpc>
              <a:spcBef>
                <a:spcPts val="1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Enrichir notre politique</a:t>
            </a:r>
            <a:b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en termes de diversité (handicap, égalité </a:t>
            </a:r>
            <a:b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hommes / femmes,  seniors…)</a:t>
            </a:r>
          </a:p>
          <a:p>
            <a:pPr marL="360000" indent="-285750">
              <a:lnSpc>
                <a:spcPct val="100000"/>
              </a:lnSpc>
              <a:spcBef>
                <a:spcPts val="100"/>
              </a:spcBef>
              <a:buClr>
                <a:srgbClr val="F19524"/>
              </a:buClr>
              <a:buFont typeface="Wingdings" pitchFamily="2" charset="2"/>
              <a:buChar char="§"/>
              <a:tabLst>
                <a:tab pos="299085" algn="l"/>
                <a:tab pos="299720" algn="l"/>
              </a:tabLst>
            </a:pP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Améliorer notre image et  être différenciant</a:t>
            </a:r>
            <a:b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vis-à-vis de nos  prescripteurs </a:t>
            </a:r>
            <a:b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</a:br>
            <a:r>
              <a:rPr lang="fr-FR" sz="1200" spc="-5" dirty="0">
                <a:solidFill>
                  <a:srgbClr val="73575A"/>
                </a:solidFill>
                <a:latin typeface="+mn-lt"/>
                <a:cs typeface="Calibri"/>
              </a:rPr>
              <a:t>et de nos clients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6B4EB43-D29A-BE47-9720-2F80833F5C21}"/>
              </a:ext>
            </a:extLst>
          </p:cNvPr>
          <p:cNvSpPr txBox="1"/>
          <p:nvPr/>
        </p:nvSpPr>
        <p:spPr>
          <a:xfrm>
            <a:off x="6345936" y="3633061"/>
            <a:ext cx="0" cy="0"/>
          </a:xfrm>
          <a:prstGeom prst="rect">
            <a:avLst/>
          </a:prstGeom>
          <a:noFill/>
        </p:spPr>
        <p:txBody>
          <a:bodyPr wrap="none" numCol="2" spcCol="360000" rtlCol="0">
            <a:noAutofit/>
          </a:bodyPr>
          <a:lstStyle/>
          <a:p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AE8255-D78A-6941-B251-21CD12518BD1}"/>
              </a:ext>
            </a:extLst>
          </p:cNvPr>
          <p:cNvSpPr/>
          <p:nvPr/>
        </p:nvSpPr>
        <p:spPr>
          <a:xfrm>
            <a:off x="824707" y="1098750"/>
            <a:ext cx="7276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5080" lvl="1" indent="-285750">
              <a:spcBef>
                <a:spcPts val="600"/>
              </a:spcBef>
              <a:buClr>
                <a:srgbClr val="F19524"/>
              </a:buClr>
              <a:buSzPct val="100000"/>
              <a:buFont typeface="Wingdings" pitchFamily="2" charset="2"/>
              <a:buChar char="§"/>
            </a:pPr>
            <a:r>
              <a:rPr lang="fr-FR" sz="1300" spc="-5" dirty="0">
                <a:solidFill>
                  <a:srgbClr val="584446"/>
                </a:solidFill>
                <a:latin typeface="Arial"/>
                <a:cs typeface="Calibri"/>
              </a:rPr>
              <a:t>Plusieurs éléments peuvent être développés, qui dépendent fortement du niveau  d’engagement de notre</a:t>
            </a:r>
            <a:r>
              <a:rPr lang="fr-FR" sz="1300" spc="-5" dirty="0">
                <a:solidFill>
                  <a:srgbClr val="FF0000"/>
                </a:solidFill>
                <a:latin typeface="Arial"/>
                <a:cs typeface="Calibri"/>
              </a:rPr>
              <a:t> </a:t>
            </a:r>
            <a:r>
              <a:rPr lang="fr-FR" sz="1300" spc="-5" dirty="0">
                <a:solidFill>
                  <a:srgbClr val="584446"/>
                </a:solidFill>
                <a:latin typeface="Arial"/>
                <a:cs typeface="Calibri"/>
              </a:rPr>
              <a:t>entreprise.</a:t>
            </a:r>
          </a:p>
          <a:p>
            <a:pPr marL="285750" marR="5080" lvl="1" indent="-285750">
              <a:spcBef>
                <a:spcPts val="600"/>
              </a:spcBef>
              <a:buClr>
                <a:srgbClr val="F19524"/>
              </a:buClr>
              <a:buSzPct val="100000"/>
              <a:buFont typeface="Wingdings" pitchFamily="2" charset="2"/>
              <a:buChar char="§"/>
            </a:pPr>
            <a:r>
              <a:rPr lang="fr-FR" sz="1300" b="1" spc="-5" dirty="0">
                <a:solidFill>
                  <a:srgbClr val="584446"/>
                </a:solidFill>
                <a:latin typeface="Arial"/>
                <a:cs typeface="Calibri"/>
              </a:rPr>
              <a:t>Voici quelques exemples parmi lesquels nous pouvons puiser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BA5D9A5-BAFA-7F45-9A00-722395420D60}"/>
              </a:ext>
            </a:extLst>
          </p:cNvPr>
          <p:cNvSpPr txBox="1"/>
          <p:nvPr/>
        </p:nvSpPr>
        <p:spPr>
          <a:xfrm>
            <a:off x="-2210765" y="5011838"/>
            <a:ext cx="0" cy="0"/>
          </a:xfrm>
          <a:prstGeom prst="rect">
            <a:avLst/>
          </a:prstGeom>
          <a:noFill/>
        </p:spPr>
        <p:txBody>
          <a:bodyPr wrap="none" numCol="2" spcCol="360000" rtlCol="0">
            <a:noAutofit/>
          </a:bodyPr>
          <a:lstStyle/>
          <a:p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1D11E4-7F84-CB4B-8DA9-81F12FE2759A}"/>
              </a:ext>
            </a:extLst>
          </p:cNvPr>
          <p:cNvSpPr/>
          <p:nvPr/>
        </p:nvSpPr>
        <p:spPr>
          <a:xfrm>
            <a:off x="3463734" y="3376910"/>
            <a:ext cx="2325877" cy="53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ARGUMENTS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EN TERME DE LEVIER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C7E11C-6EC6-8A4E-8CB6-7954641129E5}"/>
              </a:ext>
            </a:extLst>
          </p:cNvPr>
          <p:cNvSpPr/>
          <p:nvPr/>
        </p:nvSpPr>
        <p:spPr>
          <a:xfrm>
            <a:off x="6083490" y="3145745"/>
            <a:ext cx="2335024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ARGUMENTS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TOUCHANT AUX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BÉNÉFICES SOCIAUX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19342A-E330-334B-8FA4-409723256443}"/>
              </a:ext>
            </a:extLst>
          </p:cNvPr>
          <p:cNvSpPr/>
          <p:nvPr/>
        </p:nvSpPr>
        <p:spPr>
          <a:xfrm>
            <a:off x="824706" y="3145745"/>
            <a:ext cx="2325877" cy="75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ARGUMENTS</a:t>
            </a:r>
          </a:p>
          <a:p>
            <a:pPr marR="5080" lvl="0" algn="ctr">
              <a:spcBef>
                <a:spcPts val="100"/>
              </a:spcBef>
              <a:spcAft>
                <a:spcPts val="0"/>
              </a:spcAft>
              <a:buClr>
                <a:srgbClr val="F19524"/>
              </a:buClr>
              <a:buSzPct val="110000"/>
            </a:pPr>
            <a:r>
              <a:rPr lang="fr-FR" sz="1400" b="1" spc="-5" dirty="0">
                <a:solidFill>
                  <a:srgbClr val="CF1B5B"/>
                </a:solidFill>
                <a:latin typeface="Arial"/>
                <a:cs typeface="Calibri"/>
              </a:rPr>
              <a:t>D’AMPLIFICATION DES ACTIONS EXISTANTES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47B29E3-6AA8-8A4B-950C-0F08E6979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25" y="1956594"/>
            <a:ext cx="939838" cy="12558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F3453F5-CD6F-ED44-B8F6-E715A32784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510" y="1842400"/>
            <a:ext cx="1284979" cy="140462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D86E280-DE23-EB40-9C47-3C66E88683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81" y="1956917"/>
            <a:ext cx="1373240" cy="126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0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ADE0E-BF91-F443-973D-EFC1BA4B8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405" y="462732"/>
            <a:ext cx="3473326" cy="905378"/>
          </a:xfrm>
        </p:spPr>
        <p:txBody>
          <a:bodyPr/>
          <a:lstStyle/>
          <a:p>
            <a:r>
              <a:rPr lang="fr-FR" dirty="0"/>
              <a:t>Merci</a:t>
            </a:r>
            <a:br>
              <a:rPr lang="fr-FR" dirty="0"/>
            </a:br>
            <a:r>
              <a:rPr lang="fr-FR" dirty="0"/>
              <a:t>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644773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heme/theme1.xml><?xml version="1.0" encoding="utf-8"?>
<a:theme xmlns:a="http://schemas.openxmlformats.org/drawingml/2006/main" name="new">
  <a:themeElements>
    <a:clrScheme name="Charte KLESIA">
      <a:dk1>
        <a:srgbClr val="584446"/>
      </a:dk1>
      <a:lt1>
        <a:srgbClr val="FFFFFF"/>
      </a:lt1>
      <a:dk2>
        <a:srgbClr val="F19524"/>
      </a:dk2>
      <a:lt2>
        <a:srgbClr val="EEECE1"/>
      </a:lt2>
      <a:accent1>
        <a:srgbClr val="F19524"/>
      </a:accent1>
      <a:accent2>
        <a:srgbClr val="F4AE5A"/>
      </a:accent2>
      <a:accent3>
        <a:srgbClr val="F6C07E"/>
      </a:accent3>
      <a:accent4>
        <a:srgbClr val="FADCB8"/>
      </a:accent4>
      <a:accent5>
        <a:srgbClr val="A4888B"/>
      </a:accent5>
      <a:accent6>
        <a:srgbClr val="74585B"/>
      </a:accent6>
      <a:hlink>
        <a:srgbClr val="366092"/>
      </a:hlink>
      <a:folHlink>
        <a:srgbClr val="800080"/>
      </a:folHlink>
    </a:clrScheme>
    <a:fontScheme name="Police KLESI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numCol="2" spcCol="360000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</Template>
  <TotalTime>973</TotalTime>
  <Words>767</Words>
  <Application>Microsoft Office PowerPoint</Application>
  <PresentationFormat>Affichage à l'écran (4:3)</PresentationFormat>
  <Paragraphs>109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9" baseType="lpstr">
      <vt:lpstr>ＭＳ Ｐゴシック</vt:lpstr>
      <vt:lpstr>Arial</vt:lpstr>
      <vt:lpstr>Calibri</vt:lpstr>
      <vt:lpstr>Calibri-BoldItalic</vt:lpstr>
      <vt:lpstr>Courier New</vt:lpstr>
      <vt:lpstr>Helvetica</vt:lpstr>
      <vt:lpstr>Lucida Grande</vt:lpstr>
      <vt:lpstr>Wingdings</vt:lpstr>
      <vt:lpstr>new</vt:lpstr>
      <vt:lpstr>Microsoft Excel Chart</vt:lpstr>
      <vt:lpstr>OUVRONS LE CHANTIER  DES SALARIÉS AIDANTS  DANS NOTRE ENTREPRISE</vt:lpstr>
      <vt:lpstr>QU’EST-CE QU’UN PROCHE AIDANT ?</vt:lpstr>
      <vt:lpstr>Pourquoi notre entreprise est concernée</vt:lpstr>
      <vt:lpstr>3 RAISONS POUR AGIR (1/3)</vt:lpstr>
      <vt:lpstr>3 RAISONS POUR AGIR (2/3)</vt:lpstr>
      <vt:lpstr>3 RAISONS POUR AGIR (3/3)</vt:lpstr>
      <vt:lpstr>DES ACTIONS SIMPLES ET PROGRESSIVES À METTRE EN  PLACE</vt:lpstr>
      <vt:lpstr>BÉNÉFICES ATTENDUS AU REGARD DE LA POLITIQUE ACTUELLE  DE L’ENTREPRISE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Cliquez pour modifier le style du titre</dc:title>
  <dc:creator>Aymeric CAMPS</dc:creator>
  <cp:lastModifiedBy>Delphine BOUZY GROS</cp:lastModifiedBy>
  <cp:revision>57</cp:revision>
  <cp:lastPrinted>2019-11-19T07:46:51Z</cp:lastPrinted>
  <dcterms:created xsi:type="dcterms:W3CDTF">2019-11-13T15:02:12Z</dcterms:created>
  <dcterms:modified xsi:type="dcterms:W3CDTF">2019-11-19T12:19:16Z</dcterms:modified>
</cp:coreProperties>
</file>